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6858000" cy="9144000"/>
  <p:embeddedFontLst>
    <p:embeddedFont>
      <p:font typeface="Century Gothic" panose="020B0502020202020204"/>
      <p:regular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xml"/><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39" name="Google Shape;139;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g1b069364e32_0_2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02" name="Google Shape;202;g1b069364e32_0_2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1b048a5ea06_0_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08" name="Google Shape;208;g1b048a5ea06_0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2" name="Shape 212"/>
        <p:cNvGrpSpPr/>
        <p:nvPr/>
      </p:nvGrpSpPr>
      <p:grpSpPr>
        <a:xfrm>
          <a:off x="0" y="0"/>
          <a:ext cx="0" cy="0"/>
          <a:chOff x="0" y="0"/>
          <a:chExt cx="0" cy="0"/>
        </a:xfrm>
      </p:grpSpPr>
      <p:sp>
        <p:nvSpPr>
          <p:cNvPr id="213" name="Google Shape;213;g1b069364e32_1_2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1b069364e32_1_2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g1b069364e32_1_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1b069364e32_1_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1b048a5ea06_0_2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29" name="Google Shape;229;g1b048a5ea06_0_2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g1b048a5ea06_0_2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37" name="Google Shape;237;g1b048a5ea06_0_2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1b069364e32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b069364e3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g1b069364e32_0_1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b069364e32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g1b069364e32_0_3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b069364e32_0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1b069364e32_0_5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b069364e32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5" name="Google Shape;145;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p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52" name="Google Shape;152;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p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58" name="Google Shape;158;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 name="Shape 162"/>
        <p:cNvGrpSpPr/>
        <p:nvPr/>
      </p:nvGrpSpPr>
      <p:grpSpPr>
        <a:xfrm>
          <a:off x="0" y="0"/>
          <a:ext cx="0" cy="0"/>
          <a:chOff x="0" y="0"/>
          <a:chExt cx="0" cy="0"/>
        </a:xfrm>
      </p:grpSpPr>
      <p:sp>
        <p:nvSpPr>
          <p:cNvPr id="163" name="Google Shape;163;g18b407c5784_1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18b407c5784_1_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18b407c5784_1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18b407c5784_1_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7" name="Shape 177"/>
        <p:cNvGrpSpPr/>
        <p:nvPr/>
      </p:nvGrpSpPr>
      <p:grpSpPr>
        <a:xfrm>
          <a:off x="0" y="0"/>
          <a:ext cx="0" cy="0"/>
          <a:chOff x="0" y="0"/>
          <a:chExt cx="0" cy="0"/>
        </a:xfrm>
      </p:grpSpPr>
      <p:sp>
        <p:nvSpPr>
          <p:cNvPr id="178" name="Google Shape;178;g18b407c5784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8b407c5784_0_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18b1eac32b7_0_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18b1eac32b7_0_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p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96" name="Google Shape;196;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spTree>
      <p:nvGrpSpPr>
        <p:cNvPr id="17" name="Shape 17"/>
        <p:cNvGrpSpPr/>
        <p:nvPr/>
      </p:nvGrpSpPr>
      <p:grpSpPr>
        <a:xfrm>
          <a:off x="0" y="0"/>
          <a:ext cx="0" cy="0"/>
          <a:chOff x="0" y="0"/>
          <a:chExt cx="0" cy="0"/>
        </a:xfrm>
      </p:grpSpPr>
      <p:sp>
        <p:nvSpPr>
          <p:cNvPr id="18" name="Google Shape;18;p7"/>
          <p:cNvSpPr txBox="1"/>
          <p:nvPr>
            <p:ph type="ctrTitle"/>
          </p:nvPr>
        </p:nvSpPr>
        <p:spPr>
          <a:xfrm>
            <a:off x="684212" y="685799"/>
            <a:ext cx="8001000" cy="297180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4800"/>
              <a:buFont typeface="Century Gothic" panose="020B0502020202020204"/>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
          <p:cNvSpPr txBox="1"/>
          <p:nvPr>
            <p:ph type="subTitle" idx="1"/>
          </p:nvPr>
        </p:nvSpPr>
        <p:spPr>
          <a:xfrm>
            <a:off x="684212" y="3843867"/>
            <a:ext cx="6400800" cy="194733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20"/>
              </a:spcBef>
              <a:spcAft>
                <a:spcPts val="0"/>
              </a:spcAft>
              <a:buSzPts val="1680"/>
              <a:buNone/>
              <a:defRPr sz="2100">
                <a:solidFill>
                  <a:schemeClr val="lt1"/>
                </a:solidFill>
              </a:defRPr>
            </a:lvl1pPr>
            <a:lvl2pPr lvl="1" algn="ctr">
              <a:lnSpc>
                <a:spcPct val="100000"/>
              </a:lnSpc>
              <a:spcBef>
                <a:spcPts val="600"/>
              </a:spcBef>
              <a:spcAft>
                <a:spcPts val="0"/>
              </a:spcAft>
              <a:buSzPts val="1440"/>
              <a:buNone/>
              <a:defRPr>
                <a:solidFill>
                  <a:schemeClr val="lt1"/>
                </a:solidFill>
              </a:defRPr>
            </a:lvl2pPr>
            <a:lvl3pPr lvl="2" algn="ctr">
              <a:lnSpc>
                <a:spcPct val="100000"/>
              </a:lnSpc>
              <a:spcBef>
                <a:spcPts val="600"/>
              </a:spcBef>
              <a:spcAft>
                <a:spcPts val="0"/>
              </a:spcAft>
              <a:buSzPts val="1280"/>
              <a:buNone/>
              <a:defRPr>
                <a:solidFill>
                  <a:schemeClr val="lt1"/>
                </a:solidFill>
              </a:defRPr>
            </a:lvl3pPr>
            <a:lvl4pPr lvl="3" algn="ctr">
              <a:lnSpc>
                <a:spcPct val="100000"/>
              </a:lnSpc>
              <a:spcBef>
                <a:spcPts val="600"/>
              </a:spcBef>
              <a:spcAft>
                <a:spcPts val="0"/>
              </a:spcAft>
              <a:buSzPts val="1120"/>
              <a:buNone/>
              <a:defRPr>
                <a:solidFill>
                  <a:schemeClr val="lt1"/>
                </a:solidFill>
              </a:defRPr>
            </a:lvl4pPr>
            <a:lvl5pPr lvl="4" algn="ctr">
              <a:lnSpc>
                <a:spcPct val="100000"/>
              </a:lnSpc>
              <a:spcBef>
                <a:spcPts val="600"/>
              </a:spcBef>
              <a:spcAft>
                <a:spcPts val="0"/>
              </a:spcAft>
              <a:buSzPts val="1120"/>
              <a:buNone/>
              <a:defRPr>
                <a:solidFill>
                  <a:schemeClr val="lt1"/>
                </a:solidFill>
              </a:defRPr>
            </a:lvl5pPr>
            <a:lvl6pPr lvl="5" algn="ctr">
              <a:lnSpc>
                <a:spcPct val="100000"/>
              </a:lnSpc>
              <a:spcBef>
                <a:spcPts val="600"/>
              </a:spcBef>
              <a:spcAft>
                <a:spcPts val="0"/>
              </a:spcAft>
              <a:buSzPts val="1120"/>
              <a:buNone/>
              <a:defRPr>
                <a:solidFill>
                  <a:schemeClr val="lt1"/>
                </a:solidFill>
              </a:defRPr>
            </a:lvl6pPr>
            <a:lvl7pPr lvl="6" algn="ctr">
              <a:lnSpc>
                <a:spcPct val="100000"/>
              </a:lnSpc>
              <a:spcBef>
                <a:spcPts val="600"/>
              </a:spcBef>
              <a:spcAft>
                <a:spcPts val="0"/>
              </a:spcAft>
              <a:buSzPts val="1120"/>
              <a:buNone/>
              <a:defRPr>
                <a:solidFill>
                  <a:schemeClr val="lt1"/>
                </a:solidFill>
              </a:defRPr>
            </a:lvl7pPr>
            <a:lvl8pPr lvl="7" algn="ctr">
              <a:lnSpc>
                <a:spcPct val="100000"/>
              </a:lnSpc>
              <a:spcBef>
                <a:spcPts val="600"/>
              </a:spcBef>
              <a:spcAft>
                <a:spcPts val="0"/>
              </a:spcAft>
              <a:buSzPts val="1120"/>
              <a:buNone/>
              <a:defRPr>
                <a:solidFill>
                  <a:schemeClr val="lt1"/>
                </a:solidFill>
              </a:defRPr>
            </a:lvl8pPr>
            <a:lvl9pPr lvl="8" algn="ctr">
              <a:lnSpc>
                <a:spcPct val="100000"/>
              </a:lnSpc>
              <a:spcBef>
                <a:spcPts val="600"/>
              </a:spcBef>
              <a:spcAft>
                <a:spcPts val="600"/>
              </a:spcAft>
              <a:buSzPts val="1120"/>
              <a:buNone/>
              <a:defRPr>
                <a:solidFill>
                  <a:schemeClr val="lt1"/>
                </a:solidFill>
              </a:defRPr>
            </a:lvl9pPr>
          </a:lstStyle>
          <a:p/>
        </p:txBody>
      </p:sp>
      <p:sp>
        <p:nvSpPr>
          <p:cNvPr id="20" name="Google Shape;20;p7"/>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7"/>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7"/>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cxnSp>
        <p:nvCxnSpPr>
          <p:cNvPr id="23" name="Google Shape;23;p7"/>
          <p:cNvCxnSpPr/>
          <p:nvPr/>
        </p:nvCxnSpPr>
        <p:spPr>
          <a:xfrm flipH="1">
            <a:off x="8228012" y="8467"/>
            <a:ext cx="3810000" cy="3810000"/>
          </a:xfrm>
          <a:prstGeom prst="straightConnector1">
            <a:avLst/>
          </a:prstGeom>
          <a:noFill/>
          <a:ln w="12700" cap="flat" cmpd="sng">
            <a:solidFill>
              <a:schemeClr val="lt1"/>
            </a:solidFill>
            <a:prstDash val="solid"/>
            <a:round/>
            <a:headEnd type="none" w="sm" len="sm"/>
            <a:tailEnd type="none" w="sm" len="sm"/>
          </a:ln>
        </p:spPr>
      </p:cxnSp>
      <p:cxnSp>
        <p:nvCxnSpPr>
          <p:cNvPr id="24" name="Google Shape;24;p7"/>
          <p:cNvCxnSpPr/>
          <p:nvPr/>
        </p:nvCxnSpPr>
        <p:spPr>
          <a:xfrm flipH="1">
            <a:off x="6108170" y="91545"/>
            <a:ext cx="6080655" cy="6080655"/>
          </a:xfrm>
          <a:prstGeom prst="straightConnector1">
            <a:avLst/>
          </a:prstGeom>
          <a:noFill/>
          <a:ln w="12700" cap="flat" cmpd="sng">
            <a:solidFill>
              <a:schemeClr val="lt1"/>
            </a:solidFill>
            <a:prstDash val="solid"/>
            <a:round/>
            <a:headEnd type="none" w="sm" len="sm"/>
            <a:tailEnd type="none" w="sm" len="sm"/>
          </a:ln>
        </p:spPr>
      </p:cxnSp>
      <p:cxnSp>
        <p:nvCxnSpPr>
          <p:cNvPr id="25" name="Google Shape;25;p7"/>
          <p:cNvCxnSpPr/>
          <p:nvPr/>
        </p:nvCxnSpPr>
        <p:spPr>
          <a:xfrm flipH="1">
            <a:off x="7235825" y="228600"/>
            <a:ext cx="4953000" cy="4953000"/>
          </a:xfrm>
          <a:prstGeom prst="straightConnector1">
            <a:avLst/>
          </a:prstGeom>
          <a:noFill/>
          <a:ln w="12700" cap="flat" cmpd="sng">
            <a:solidFill>
              <a:schemeClr val="lt1"/>
            </a:solidFill>
            <a:prstDash val="solid"/>
            <a:round/>
            <a:headEnd type="none" w="sm" len="sm"/>
            <a:tailEnd type="none" w="sm" len="sm"/>
          </a:ln>
        </p:spPr>
      </p:cxnSp>
      <p:cxnSp>
        <p:nvCxnSpPr>
          <p:cNvPr id="26" name="Google Shape;26;p7"/>
          <p:cNvCxnSpPr/>
          <p:nvPr/>
        </p:nvCxnSpPr>
        <p:spPr>
          <a:xfrm flipH="1">
            <a:off x="7335837" y="32278"/>
            <a:ext cx="4852989" cy="4852989"/>
          </a:xfrm>
          <a:prstGeom prst="straightConnector1">
            <a:avLst/>
          </a:prstGeom>
          <a:noFill/>
          <a:ln w="31750" cap="flat" cmpd="sng">
            <a:solidFill>
              <a:schemeClr val="lt1"/>
            </a:solidFill>
            <a:prstDash val="solid"/>
            <a:round/>
            <a:headEnd type="none" w="sm" len="sm"/>
            <a:tailEnd type="none" w="sm" len="sm"/>
          </a:ln>
        </p:spPr>
      </p:cxnSp>
      <p:cxnSp>
        <p:nvCxnSpPr>
          <p:cNvPr id="27" name="Google Shape;27;p7"/>
          <p:cNvCxnSpPr/>
          <p:nvPr/>
        </p:nvCxnSpPr>
        <p:spPr>
          <a:xfrm flipH="1">
            <a:off x="7845426" y="609601"/>
            <a:ext cx="4343399" cy="4343399"/>
          </a:xfrm>
          <a:prstGeom prst="straightConnector1">
            <a:avLst/>
          </a:prstGeom>
          <a:noFill/>
          <a:ln w="31750" cap="flat" cmpd="sng">
            <a:solidFill>
              <a:schemeClr val="lt1"/>
            </a:solidFill>
            <a:prstDash val="solid"/>
            <a:round/>
            <a:headEnd type="none" w="sm" len="sm"/>
            <a:tailEnd type="none" w="sm" len="sm"/>
          </a:ln>
        </p:spPr>
      </p:cxnSp>
      <p:pic>
        <p:nvPicPr>
          <p:cNvPr id="28" name="Google Shape;28;p7" descr="Boston University Logo, symbol, meaning, history, PNG"/>
          <p:cNvPicPr preferRelativeResize="0"/>
          <p:nvPr/>
        </p:nvPicPr>
        <p:blipFill rotWithShape="1">
          <a:blip r:embed="rId2"/>
          <a:srcRect/>
          <a:stretch>
            <a:fillRect/>
          </a:stretch>
        </p:blipFill>
        <p:spPr>
          <a:xfrm>
            <a:off x="9452975" y="-43922"/>
            <a:ext cx="2660443" cy="1496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81" name="Shape 81"/>
        <p:cNvGrpSpPr/>
        <p:nvPr/>
      </p:nvGrpSpPr>
      <p:grpSpPr>
        <a:xfrm>
          <a:off x="0" y="0"/>
          <a:ext cx="0" cy="0"/>
          <a:chOff x="0" y="0"/>
          <a:chExt cx="0" cy="0"/>
        </a:xfrm>
      </p:grpSpPr>
      <p:sp>
        <p:nvSpPr>
          <p:cNvPr id="82" name="Google Shape;82;p16"/>
          <p:cNvSpPr txBox="1"/>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6"/>
          <p:cNvSpPr/>
          <p:nvPr>
            <p:ph type="pic" idx="2"/>
          </p:nvPr>
        </p:nvSpPr>
        <p:spPr>
          <a:xfrm>
            <a:off x="685800" y="533400"/>
            <a:ext cx="10818812" cy="31242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84" name="Google Shape;84;p16"/>
          <p:cNvSpPr txBox="1"/>
          <p:nvPr>
            <p:ph type="body" idx="1"/>
          </p:nvPr>
        </p:nvSpPr>
        <p:spPr>
          <a:xfrm>
            <a:off x="914402" y="3843867"/>
            <a:ext cx="830421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280"/>
              <a:buFont typeface="Century Gothic" panose="020B0502020202020204"/>
              <a:buNone/>
              <a:defRPr sz="1600"/>
            </a:lvl1pPr>
            <a:lvl2pPr marL="914400" lvl="1" indent="-228600" algn="l">
              <a:lnSpc>
                <a:spcPct val="100000"/>
              </a:lnSpc>
              <a:spcBef>
                <a:spcPts val="600"/>
              </a:spcBef>
              <a:spcAft>
                <a:spcPts val="0"/>
              </a:spcAft>
              <a:buSzPts val="1440"/>
              <a:buFont typeface="Century Gothic" panose="020B0502020202020204"/>
              <a:buNone/>
              <a:defRPr/>
            </a:lvl2pPr>
            <a:lvl3pPr marL="1371600" lvl="2" indent="-228600" algn="l">
              <a:lnSpc>
                <a:spcPct val="100000"/>
              </a:lnSpc>
              <a:spcBef>
                <a:spcPts val="600"/>
              </a:spcBef>
              <a:spcAft>
                <a:spcPts val="0"/>
              </a:spcAft>
              <a:buSzPts val="1280"/>
              <a:buFont typeface="Century Gothic" panose="020B0502020202020204"/>
              <a:buNone/>
              <a:defRPr/>
            </a:lvl3pPr>
            <a:lvl4pPr marL="1828800" lvl="3" indent="-228600" algn="l">
              <a:lnSpc>
                <a:spcPct val="100000"/>
              </a:lnSpc>
              <a:spcBef>
                <a:spcPts val="600"/>
              </a:spcBef>
              <a:spcAft>
                <a:spcPts val="0"/>
              </a:spcAft>
              <a:buSzPts val="1120"/>
              <a:buFont typeface="Century Gothic" panose="020B0502020202020204"/>
              <a:buNone/>
              <a:defRPr/>
            </a:lvl4pPr>
            <a:lvl5pPr marL="2286000" lvl="4" indent="-228600" algn="l">
              <a:lnSpc>
                <a:spcPct val="100000"/>
              </a:lnSpc>
              <a:spcBef>
                <a:spcPts val="600"/>
              </a:spcBef>
              <a:spcAft>
                <a:spcPts val="0"/>
              </a:spcAft>
              <a:buSzPts val="1120"/>
              <a:buFont typeface="Century Gothic" panose="020B0502020202020204"/>
              <a:buNone/>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85" name="Google Shape;85;p16"/>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6"/>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6"/>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88" name="Shape 88"/>
        <p:cNvGrpSpPr/>
        <p:nvPr/>
      </p:nvGrpSpPr>
      <p:grpSpPr>
        <a:xfrm>
          <a:off x="0" y="0"/>
          <a:ext cx="0" cy="0"/>
          <a:chOff x="0" y="0"/>
          <a:chExt cx="0" cy="0"/>
        </a:xfrm>
      </p:grpSpPr>
      <p:sp>
        <p:nvSpPr>
          <p:cNvPr id="89" name="Google Shape;89;p17"/>
          <p:cNvSpPr txBox="1"/>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panose="020B0502020202020204"/>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7"/>
          <p:cNvSpPr txBox="1"/>
          <p:nvPr>
            <p:ph type="body" idx="1"/>
          </p:nvPr>
        </p:nvSpPr>
        <p:spPr>
          <a:xfrm>
            <a:off x="684212" y="4114800"/>
            <a:ext cx="8535988" cy="1879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chemeClr val="lt1"/>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p:txBody>
      </p:sp>
      <p:sp>
        <p:nvSpPr>
          <p:cNvPr id="91" name="Google Shape;91;p17"/>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7"/>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7"/>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94" name="Shape 94"/>
        <p:cNvGrpSpPr/>
        <p:nvPr/>
      </p:nvGrpSpPr>
      <p:grpSpPr>
        <a:xfrm>
          <a:off x="0" y="0"/>
          <a:ext cx="0" cy="0"/>
          <a:chOff x="0" y="0"/>
          <a:chExt cx="0" cy="0"/>
        </a:xfrm>
      </p:grpSpPr>
      <p:sp>
        <p:nvSpPr>
          <p:cNvPr id="95" name="Google Shape;95;p18"/>
          <p:cNvSpPr txBox="1"/>
          <p:nvPr>
            <p:ph type="title"/>
          </p:nvPr>
        </p:nvSpPr>
        <p:spPr>
          <a:xfrm>
            <a:off x="1141411" y="685800"/>
            <a:ext cx="9144001"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panose="020B0502020202020204"/>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8"/>
          <p:cNvSpPr txBox="1"/>
          <p:nvPr>
            <p:ph type="body" idx="1"/>
          </p:nvPr>
        </p:nvSpPr>
        <p:spPr>
          <a:xfrm>
            <a:off x="1446212" y="3429000"/>
            <a:ext cx="8534400"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Font typeface="Century Gothic" panose="020B0502020202020204"/>
              <a:buNone/>
              <a:defRPr/>
            </a:lvl1pPr>
            <a:lvl2pPr marL="914400" lvl="1" indent="-228600" algn="l">
              <a:lnSpc>
                <a:spcPct val="100000"/>
              </a:lnSpc>
              <a:spcBef>
                <a:spcPts val="600"/>
              </a:spcBef>
              <a:spcAft>
                <a:spcPts val="0"/>
              </a:spcAft>
              <a:buSzPts val="1440"/>
              <a:buFont typeface="Century Gothic" panose="020B0502020202020204"/>
              <a:buNone/>
              <a:defRPr/>
            </a:lvl2pPr>
            <a:lvl3pPr marL="1371600" lvl="2" indent="-228600" algn="l">
              <a:lnSpc>
                <a:spcPct val="100000"/>
              </a:lnSpc>
              <a:spcBef>
                <a:spcPts val="600"/>
              </a:spcBef>
              <a:spcAft>
                <a:spcPts val="0"/>
              </a:spcAft>
              <a:buSzPts val="1280"/>
              <a:buFont typeface="Century Gothic" panose="020B0502020202020204"/>
              <a:buNone/>
              <a:defRPr/>
            </a:lvl3pPr>
            <a:lvl4pPr marL="1828800" lvl="3" indent="-228600" algn="l">
              <a:lnSpc>
                <a:spcPct val="100000"/>
              </a:lnSpc>
              <a:spcBef>
                <a:spcPts val="600"/>
              </a:spcBef>
              <a:spcAft>
                <a:spcPts val="0"/>
              </a:spcAft>
              <a:buSzPts val="1120"/>
              <a:buFont typeface="Century Gothic" panose="020B0502020202020204"/>
              <a:buNone/>
              <a:defRPr/>
            </a:lvl4pPr>
            <a:lvl5pPr marL="2286000" lvl="4" indent="-228600" algn="l">
              <a:lnSpc>
                <a:spcPct val="100000"/>
              </a:lnSpc>
              <a:spcBef>
                <a:spcPts val="600"/>
              </a:spcBef>
              <a:spcAft>
                <a:spcPts val="0"/>
              </a:spcAft>
              <a:buSzPts val="1120"/>
              <a:buFont typeface="Century Gothic" panose="020B0502020202020204"/>
              <a:buNone/>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97" name="Google Shape;97;p18"/>
          <p:cNvSpPr txBox="1"/>
          <p:nvPr>
            <p:ph type="body" idx="2"/>
          </p:nvPr>
        </p:nvSpPr>
        <p:spPr>
          <a:xfrm>
            <a:off x="684213" y="4301067"/>
            <a:ext cx="8534400" cy="168486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chemeClr val="lt1"/>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p:txBody>
      </p:sp>
      <p:sp>
        <p:nvSpPr>
          <p:cNvPr id="98" name="Google Shape;98;p18"/>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8"/>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8"/>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
        <p:nvSpPr>
          <p:cNvPr id="101" name="Google Shape;101;p18"/>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panose="020B0604020202020204"/>
              <a:buNone/>
            </a:pPr>
            <a:r>
              <a:rPr lang="en-US" sz="8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2" name="Google Shape;102;p18"/>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panose="020B0604020202020204"/>
              <a:buNone/>
            </a:pPr>
            <a:r>
              <a:rPr lang="en-US" sz="8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03" name="Shape 103"/>
        <p:cNvGrpSpPr/>
        <p:nvPr/>
      </p:nvGrpSpPr>
      <p:grpSpPr>
        <a:xfrm>
          <a:off x="0" y="0"/>
          <a:ext cx="0" cy="0"/>
          <a:chOff x="0" y="0"/>
          <a:chExt cx="0" cy="0"/>
        </a:xfrm>
      </p:grpSpPr>
      <p:sp>
        <p:nvSpPr>
          <p:cNvPr id="104" name="Google Shape;104;p19"/>
          <p:cNvSpPr txBox="1"/>
          <p:nvPr>
            <p:ph type="title"/>
          </p:nvPr>
        </p:nvSpPr>
        <p:spPr>
          <a:xfrm>
            <a:off x="684212" y="3429000"/>
            <a:ext cx="8534400" cy="1697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200"/>
              <a:buFont typeface="Century Gothic" panose="020B0502020202020204"/>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9"/>
          <p:cNvSpPr txBox="1"/>
          <p:nvPr>
            <p:ph type="body" idx="1"/>
          </p:nvPr>
        </p:nvSpPr>
        <p:spPr>
          <a:xfrm>
            <a:off x="684211" y="5132981"/>
            <a:ext cx="8535990"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1600"/>
              <a:buNone/>
              <a:defRPr sz="2000">
                <a:solidFill>
                  <a:schemeClr val="lt1"/>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p:txBody>
      </p:sp>
      <p:sp>
        <p:nvSpPr>
          <p:cNvPr id="106" name="Google Shape;106;p19"/>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9"/>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9"/>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09" name="Shape 109"/>
        <p:cNvGrpSpPr/>
        <p:nvPr/>
      </p:nvGrpSpPr>
      <p:grpSpPr>
        <a:xfrm>
          <a:off x="0" y="0"/>
          <a:ext cx="0" cy="0"/>
          <a:chOff x="0" y="0"/>
          <a:chExt cx="0" cy="0"/>
        </a:xfrm>
      </p:grpSpPr>
      <p:sp>
        <p:nvSpPr>
          <p:cNvPr id="110" name="Google Shape;110;p20"/>
          <p:cNvSpPr txBox="1"/>
          <p:nvPr>
            <p:ph type="title"/>
          </p:nvPr>
        </p:nvSpPr>
        <p:spPr>
          <a:xfrm>
            <a:off x="1141413" y="685800"/>
            <a:ext cx="91440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panose="020B0502020202020204"/>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0"/>
          <p:cNvSpPr txBox="1"/>
          <p:nvPr>
            <p:ph type="body" idx="1"/>
          </p:nvPr>
        </p:nvSpPr>
        <p:spPr>
          <a:xfrm>
            <a:off x="684212" y="3928534"/>
            <a:ext cx="8534401" cy="10498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40" algn="l">
              <a:lnSpc>
                <a:spcPct val="100000"/>
              </a:lnSpc>
              <a:spcBef>
                <a:spcPts val="600"/>
              </a:spcBef>
              <a:spcAft>
                <a:spcPts val="0"/>
              </a:spcAft>
              <a:buSzPts val="1440"/>
              <a:buChar char="▶"/>
              <a:defRPr/>
            </a:lvl3pPr>
            <a:lvl4pPr marL="1828800" lvl="3" indent="-320040" algn="l">
              <a:lnSpc>
                <a:spcPct val="100000"/>
              </a:lnSpc>
              <a:spcBef>
                <a:spcPts val="600"/>
              </a:spcBef>
              <a:spcAft>
                <a:spcPts val="0"/>
              </a:spcAft>
              <a:buSzPts val="1440"/>
              <a:buChar char="▶"/>
              <a:defRPr/>
            </a:lvl4pPr>
            <a:lvl5pPr marL="2286000" lvl="4" indent="-320040" algn="l">
              <a:lnSpc>
                <a:spcPct val="100000"/>
              </a:lnSpc>
              <a:spcBef>
                <a:spcPts val="600"/>
              </a:spcBef>
              <a:spcAft>
                <a:spcPts val="0"/>
              </a:spcAft>
              <a:buSzPts val="1440"/>
              <a:buChar char="▶"/>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112" name="Google Shape;112;p20"/>
          <p:cNvSpPr txBox="1"/>
          <p:nvPr>
            <p:ph type="body" idx="2"/>
          </p:nvPr>
        </p:nvSpPr>
        <p:spPr>
          <a:xfrm>
            <a:off x="684211" y="4978400"/>
            <a:ext cx="8534401" cy="1016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chemeClr val="lt1"/>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p:txBody>
      </p:sp>
      <p:sp>
        <p:nvSpPr>
          <p:cNvPr id="113" name="Google Shape;113;p20"/>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0"/>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0"/>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
        <p:nvSpPr>
          <p:cNvPr id="116" name="Google Shape;116;p20"/>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panose="020B0604020202020204"/>
              <a:buNone/>
            </a:pPr>
            <a:r>
              <a:rPr lang="en-US" sz="8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p20"/>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panose="020B0604020202020204"/>
              <a:buNone/>
            </a:pPr>
            <a:r>
              <a:rPr lang="en-US" sz="8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18" name="Shape 118"/>
        <p:cNvGrpSpPr/>
        <p:nvPr/>
      </p:nvGrpSpPr>
      <p:grpSpPr>
        <a:xfrm>
          <a:off x="0" y="0"/>
          <a:ext cx="0" cy="0"/>
          <a:chOff x="0" y="0"/>
          <a:chExt cx="0" cy="0"/>
        </a:xfrm>
      </p:grpSpPr>
      <p:sp>
        <p:nvSpPr>
          <p:cNvPr id="119" name="Google Shape;119;p21"/>
          <p:cNvSpPr txBox="1"/>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panose="020B0502020202020204"/>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1"/>
          <p:cNvSpPr txBox="1"/>
          <p:nvPr>
            <p:ph type="body" idx="1"/>
          </p:nvPr>
        </p:nvSpPr>
        <p:spPr>
          <a:xfrm>
            <a:off x="684212" y="3928534"/>
            <a:ext cx="8534400"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40" algn="l">
              <a:lnSpc>
                <a:spcPct val="100000"/>
              </a:lnSpc>
              <a:spcBef>
                <a:spcPts val="600"/>
              </a:spcBef>
              <a:spcAft>
                <a:spcPts val="0"/>
              </a:spcAft>
              <a:buSzPts val="1440"/>
              <a:buChar char="▶"/>
              <a:defRPr/>
            </a:lvl3pPr>
            <a:lvl4pPr marL="1828800" lvl="3" indent="-320040" algn="l">
              <a:lnSpc>
                <a:spcPct val="100000"/>
              </a:lnSpc>
              <a:spcBef>
                <a:spcPts val="600"/>
              </a:spcBef>
              <a:spcAft>
                <a:spcPts val="0"/>
              </a:spcAft>
              <a:buSzPts val="1440"/>
              <a:buChar char="▶"/>
              <a:defRPr/>
            </a:lvl4pPr>
            <a:lvl5pPr marL="2286000" lvl="4" indent="-320040" algn="l">
              <a:lnSpc>
                <a:spcPct val="100000"/>
              </a:lnSpc>
              <a:spcBef>
                <a:spcPts val="600"/>
              </a:spcBef>
              <a:spcAft>
                <a:spcPts val="0"/>
              </a:spcAft>
              <a:buSzPts val="1440"/>
              <a:buChar char="▶"/>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121" name="Google Shape;121;p21"/>
          <p:cNvSpPr txBox="1"/>
          <p:nvPr>
            <p:ph type="body" idx="2"/>
          </p:nvPr>
        </p:nvSpPr>
        <p:spPr>
          <a:xfrm>
            <a:off x="684211" y="4766732"/>
            <a:ext cx="8534401" cy="12276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chemeClr val="lt1"/>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p:txBody>
      </p:sp>
      <p:sp>
        <p:nvSpPr>
          <p:cNvPr id="122" name="Google Shape;122;p21"/>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1"/>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1"/>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25" name="Shape 125"/>
        <p:cNvGrpSpPr/>
        <p:nvPr/>
      </p:nvGrpSpPr>
      <p:grpSpPr>
        <a:xfrm>
          <a:off x="0" y="0"/>
          <a:ext cx="0" cy="0"/>
          <a:chOff x="0" y="0"/>
          <a:chExt cx="0" cy="0"/>
        </a:xfrm>
      </p:grpSpPr>
      <p:sp>
        <p:nvSpPr>
          <p:cNvPr id="126" name="Google Shape;126;p22"/>
          <p:cNvSpPr txBox="1"/>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panose="020B050202020202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2"/>
          <p:cNvSpPr txBox="1"/>
          <p:nvPr>
            <p:ph type="body" idx="1"/>
          </p:nvPr>
        </p:nvSpPr>
        <p:spPr>
          <a:xfrm rot="5400000">
            <a:off x="3143778" y="-1773766"/>
            <a:ext cx="3615267" cy="85344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40" algn="l">
              <a:lnSpc>
                <a:spcPct val="100000"/>
              </a:lnSpc>
              <a:spcBef>
                <a:spcPts val="600"/>
              </a:spcBef>
              <a:spcAft>
                <a:spcPts val="0"/>
              </a:spcAft>
              <a:buSzPts val="1440"/>
              <a:buChar char="▶"/>
              <a:defRPr/>
            </a:lvl3pPr>
            <a:lvl4pPr marL="1828800" lvl="3" indent="-320040" algn="l">
              <a:lnSpc>
                <a:spcPct val="100000"/>
              </a:lnSpc>
              <a:spcBef>
                <a:spcPts val="600"/>
              </a:spcBef>
              <a:spcAft>
                <a:spcPts val="0"/>
              </a:spcAft>
              <a:buSzPts val="1440"/>
              <a:buChar char="▶"/>
              <a:defRPr/>
            </a:lvl4pPr>
            <a:lvl5pPr marL="2286000" lvl="4" indent="-320040" algn="l">
              <a:lnSpc>
                <a:spcPct val="100000"/>
              </a:lnSpc>
              <a:spcBef>
                <a:spcPts val="600"/>
              </a:spcBef>
              <a:spcAft>
                <a:spcPts val="0"/>
              </a:spcAft>
              <a:buSzPts val="1440"/>
              <a:buChar char="▶"/>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128" name="Google Shape;128;p22"/>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2"/>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2"/>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31" name="Shape 131"/>
        <p:cNvGrpSpPr/>
        <p:nvPr/>
      </p:nvGrpSpPr>
      <p:grpSpPr>
        <a:xfrm>
          <a:off x="0" y="0"/>
          <a:ext cx="0" cy="0"/>
          <a:chOff x="0" y="0"/>
          <a:chExt cx="0" cy="0"/>
        </a:xfrm>
      </p:grpSpPr>
      <p:sp>
        <p:nvSpPr>
          <p:cNvPr id="132" name="Google Shape;132;p23"/>
          <p:cNvSpPr txBox="1"/>
          <p:nvPr>
            <p:ph type="title"/>
          </p:nvPr>
        </p:nvSpPr>
        <p:spPr>
          <a:xfrm rot="5400000">
            <a:off x="7427912" y="1943100"/>
            <a:ext cx="4572000" cy="2057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3"/>
          <p:cNvSpPr txBox="1"/>
          <p:nvPr>
            <p:ph type="body" idx="1"/>
          </p:nvPr>
        </p:nvSpPr>
        <p:spPr>
          <a:xfrm rot="5400000">
            <a:off x="1943100" y="-571500"/>
            <a:ext cx="5308600" cy="78232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40" algn="l">
              <a:lnSpc>
                <a:spcPct val="100000"/>
              </a:lnSpc>
              <a:spcBef>
                <a:spcPts val="600"/>
              </a:spcBef>
              <a:spcAft>
                <a:spcPts val="0"/>
              </a:spcAft>
              <a:buSzPts val="1440"/>
              <a:buChar char="▶"/>
              <a:defRPr/>
            </a:lvl3pPr>
            <a:lvl4pPr marL="1828800" lvl="3" indent="-320040" algn="l">
              <a:lnSpc>
                <a:spcPct val="100000"/>
              </a:lnSpc>
              <a:spcBef>
                <a:spcPts val="600"/>
              </a:spcBef>
              <a:spcAft>
                <a:spcPts val="0"/>
              </a:spcAft>
              <a:buSzPts val="1440"/>
              <a:buChar char="▶"/>
              <a:defRPr/>
            </a:lvl4pPr>
            <a:lvl5pPr marL="2286000" lvl="4" indent="-320040" algn="l">
              <a:lnSpc>
                <a:spcPct val="100000"/>
              </a:lnSpc>
              <a:spcBef>
                <a:spcPts val="600"/>
              </a:spcBef>
              <a:spcAft>
                <a:spcPts val="0"/>
              </a:spcAft>
              <a:buSzPts val="1440"/>
              <a:buChar char="▶"/>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134" name="Google Shape;134;p23"/>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3"/>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3"/>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9" name="Shape 29"/>
        <p:cNvGrpSpPr/>
        <p:nvPr/>
      </p:nvGrpSpPr>
      <p:grpSpPr>
        <a:xfrm>
          <a:off x="0" y="0"/>
          <a:ext cx="0" cy="0"/>
          <a:chOff x="0" y="0"/>
          <a:chExt cx="0" cy="0"/>
        </a:xfrm>
      </p:grpSpPr>
      <p:sp>
        <p:nvSpPr>
          <p:cNvPr id="30" name="Google Shape;30;p8"/>
          <p:cNvSpPr txBox="1"/>
          <p:nvPr>
            <p:ph type="body" idx="1"/>
          </p:nvPr>
        </p:nvSpPr>
        <p:spPr>
          <a:xfrm>
            <a:off x="684212" y="2379132"/>
            <a:ext cx="8534400"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40" algn="l">
              <a:lnSpc>
                <a:spcPct val="100000"/>
              </a:lnSpc>
              <a:spcBef>
                <a:spcPts val="600"/>
              </a:spcBef>
              <a:spcAft>
                <a:spcPts val="0"/>
              </a:spcAft>
              <a:buSzPts val="1440"/>
              <a:buChar char="▶"/>
              <a:defRPr/>
            </a:lvl3pPr>
            <a:lvl4pPr marL="1828800" lvl="3" indent="-320040" algn="l">
              <a:lnSpc>
                <a:spcPct val="100000"/>
              </a:lnSpc>
              <a:spcBef>
                <a:spcPts val="600"/>
              </a:spcBef>
              <a:spcAft>
                <a:spcPts val="0"/>
              </a:spcAft>
              <a:buSzPts val="1440"/>
              <a:buChar char="▶"/>
              <a:defRPr/>
            </a:lvl4pPr>
            <a:lvl5pPr marL="2286000" lvl="4" indent="-320040" algn="l">
              <a:lnSpc>
                <a:spcPct val="100000"/>
              </a:lnSpc>
              <a:spcBef>
                <a:spcPts val="600"/>
              </a:spcBef>
              <a:spcAft>
                <a:spcPts val="0"/>
              </a:spcAft>
              <a:buSzPts val="1440"/>
              <a:buChar char="▶"/>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31" name="Google Shape;31;p8"/>
          <p:cNvSpPr txBox="1"/>
          <p:nvPr>
            <p:ph type="title"/>
          </p:nvPr>
        </p:nvSpPr>
        <p:spPr>
          <a:xfrm>
            <a:off x="684212" y="685800"/>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pic>
        <p:nvPicPr>
          <p:cNvPr id="35" name="Google Shape;35;p8" descr="Boston University Logo, symbol, meaning, history, PNG"/>
          <p:cNvPicPr preferRelativeResize="0"/>
          <p:nvPr/>
        </p:nvPicPr>
        <p:blipFill rotWithShape="1">
          <a:blip r:embed="rId2"/>
          <a:srcRect/>
          <a:stretch>
            <a:fillRect/>
          </a:stretch>
        </p:blipFill>
        <p:spPr>
          <a:xfrm>
            <a:off x="9452975" y="-43922"/>
            <a:ext cx="2660443" cy="1496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6" name="Shape 36"/>
        <p:cNvGrpSpPr/>
        <p:nvPr/>
      </p:nvGrpSpPr>
      <p:grpSpPr>
        <a:xfrm>
          <a:off x="0" y="0"/>
          <a:ext cx="0" cy="0"/>
          <a:chOff x="0" y="0"/>
          <a:chExt cx="0" cy="0"/>
        </a:xfrm>
      </p:grpSpPr>
      <p:sp>
        <p:nvSpPr>
          <p:cNvPr id="37" name="Google Shape;37;p9"/>
          <p:cNvSpPr txBox="1"/>
          <p:nvPr>
            <p:ph type="title"/>
          </p:nvPr>
        </p:nvSpPr>
        <p:spPr>
          <a:xfrm>
            <a:off x="684211" y="2006600"/>
            <a:ext cx="8534401" cy="228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Century Gothic" panose="020B0502020202020204"/>
              <a:buNone/>
              <a:defRPr sz="36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
          <p:cNvSpPr txBox="1"/>
          <p:nvPr>
            <p:ph type="body" idx="1"/>
          </p:nvPr>
        </p:nvSpPr>
        <p:spPr>
          <a:xfrm>
            <a:off x="684213" y="4495800"/>
            <a:ext cx="8534400" cy="1498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chemeClr val="lt1"/>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p:txBody>
      </p:sp>
      <p:sp>
        <p:nvSpPr>
          <p:cNvPr id="39" name="Google Shape;39;p9"/>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9"/>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9"/>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42" name="Shape 42"/>
        <p:cNvGrpSpPr/>
        <p:nvPr/>
      </p:nvGrpSpPr>
      <p:grpSpPr>
        <a:xfrm>
          <a:off x="0" y="0"/>
          <a:ext cx="0" cy="0"/>
          <a:chOff x="0" y="0"/>
          <a:chExt cx="0" cy="0"/>
        </a:xfrm>
      </p:grpSpPr>
      <p:sp>
        <p:nvSpPr>
          <p:cNvPr id="43" name="Google Shape;43;p10"/>
          <p:cNvSpPr txBox="1"/>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0"/>
          <p:cNvSpPr txBox="1"/>
          <p:nvPr>
            <p:ph type="body" idx="1"/>
          </p:nvPr>
        </p:nvSpPr>
        <p:spPr>
          <a:xfrm>
            <a:off x="684211" y="685800"/>
            <a:ext cx="4937655"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40" algn="l">
              <a:lnSpc>
                <a:spcPct val="100000"/>
              </a:lnSpc>
              <a:spcBef>
                <a:spcPts val="600"/>
              </a:spcBef>
              <a:spcAft>
                <a:spcPts val="0"/>
              </a:spcAft>
              <a:buSzPts val="1440"/>
              <a:buChar char="▶"/>
              <a:defRPr/>
            </a:lvl3pPr>
            <a:lvl4pPr marL="1828800" lvl="3" indent="-320040" algn="l">
              <a:lnSpc>
                <a:spcPct val="100000"/>
              </a:lnSpc>
              <a:spcBef>
                <a:spcPts val="600"/>
              </a:spcBef>
              <a:spcAft>
                <a:spcPts val="0"/>
              </a:spcAft>
              <a:buSzPts val="1440"/>
              <a:buChar char="▶"/>
              <a:defRPr/>
            </a:lvl4pPr>
            <a:lvl5pPr marL="2286000" lvl="4" indent="-320040" algn="l">
              <a:lnSpc>
                <a:spcPct val="100000"/>
              </a:lnSpc>
              <a:spcBef>
                <a:spcPts val="600"/>
              </a:spcBef>
              <a:spcAft>
                <a:spcPts val="0"/>
              </a:spcAft>
              <a:buSzPts val="1440"/>
              <a:buChar char="▶"/>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45" name="Google Shape;45;p10"/>
          <p:cNvSpPr txBox="1"/>
          <p:nvPr>
            <p:ph type="body" idx="2"/>
          </p:nvPr>
        </p:nvSpPr>
        <p:spPr>
          <a:xfrm>
            <a:off x="5808133" y="685801"/>
            <a:ext cx="4934479" cy="3615266"/>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40" algn="l">
              <a:lnSpc>
                <a:spcPct val="100000"/>
              </a:lnSpc>
              <a:spcBef>
                <a:spcPts val="600"/>
              </a:spcBef>
              <a:spcAft>
                <a:spcPts val="0"/>
              </a:spcAft>
              <a:buSzPts val="1440"/>
              <a:buChar char="▶"/>
              <a:defRPr/>
            </a:lvl3pPr>
            <a:lvl4pPr marL="1828800" lvl="3" indent="-320040" algn="l">
              <a:lnSpc>
                <a:spcPct val="100000"/>
              </a:lnSpc>
              <a:spcBef>
                <a:spcPts val="600"/>
              </a:spcBef>
              <a:spcAft>
                <a:spcPts val="0"/>
              </a:spcAft>
              <a:buSzPts val="1440"/>
              <a:buChar char="▶"/>
              <a:defRPr/>
            </a:lvl4pPr>
            <a:lvl5pPr marL="2286000" lvl="4" indent="-320040" algn="l">
              <a:lnSpc>
                <a:spcPct val="100000"/>
              </a:lnSpc>
              <a:spcBef>
                <a:spcPts val="600"/>
              </a:spcBef>
              <a:spcAft>
                <a:spcPts val="0"/>
              </a:spcAft>
              <a:buSzPts val="1440"/>
              <a:buChar char="▶"/>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46" name="Google Shape;46;p10"/>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0"/>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9" name="Shape 49"/>
        <p:cNvGrpSpPr/>
        <p:nvPr/>
      </p:nvGrpSpPr>
      <p:grpSpPr>
        <a:xfrm>
          <a:off x="0" y="0"/>
          <a:ext cx="0" cy="0"/>
          <a:chOff x="0" y="0"/>
          <a:chExt cx="0" cy="0"/>
        </a:xfrm>
      </p:grpSpPr>
      <p:sp>
        <p:nvSpPr>
          <p:cNvPr id="50" name="Google Shape;50;p11"/>
          <p:cNvSpPr txBox="1"/>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panose="020B050202020202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1"/>
          <p:cNvSpPr txBox="1"/>
          <p:nvPr>
            <p:ph type="body" idx="1"/>
          </p:nvPr>
        </p:nvSpPr>
        <p:spPr>
          <a:xfrm>
            <a:off x="972080" y="685800"/>
            <a:ext cx="464978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p:txBody>
      </p:sp>
      <p:sp>
        <p:nvSpPr>
          <p:cNvPr id="52" name="Google Shape;52;p11"/>
          <p:cNvSpPr txBox="1"/>
          <p:nvPr>
            <p:ph type="body" idx="2"/>
          </p:nvPr>
        </p:nvSpPr>
        <p:spPr>
          <a:xfrm>
            <a:off x="684211" y="1270529"/>
            <a:ext cx="4937655"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40" algn="l">
              <a:lnSpc>
                <a:spcPct val="100000"/>
              </a:lnSpc>
              <a:spcBef>
                <a:spcPts val="600"/>
              </a:spcBef>
              <a:spcAft>
                <a:spcPts val="0"/>
              </a:spcAft>
              <a:buSzPts val="1440"/>
              <a:buChar char="▶"/>
              <a:defRPr/>
            </a:lvl3pPr>
            <a:lvl4pPr marL="1828800" lvl="3" indent="-320040" algn="l">
              <a:lnSpc>
                <a:spcPct val="100000"/>
              </a:lnSpc>
              <a:spcBef>
                <a:spcPts val="600"/>
              </a:spcBef>
              <a:spcAft>
                <a:spcPts val="0"/>
              </a:spcAft>
              <a:buSzPts val="1440"/>
              <a:buChar char="▶"/>
              <a:defRPr/>
            </a:lvl4pPr>
            <a:lvl5pPr marL="2286000" lvl="4" indent="-320040" algn="l">
              <a:lnSpc>
                <a:spcPct val="100000"/>
              </a:lnSpc>
              <a:spcBef>
                <a:spcPts val="600"/>
              </a:spcBef>
              <a:spcAft>
                <a:spcPts val="0"/>
              </a:spcAft>
              <a:buSzPts val="1440"/>
              <a:buChar char="▶"/>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53" name="Google Shape;53;p11"/>
          <p:cNvSpPr txBox="1"/>
          <p:nvPr>
            <p:ph type="body" idx="3"/>
          </p:nvPr>
        </p:nvSpPr>
        <p:spPr>
          <a:xfrm>
            <a:off x="6079066" y="685800"/>
            <a:ext cx="466513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p:txBody>
      </p:sp>
      <p:sp>
        <p:nvSpPr>
          <p:cNvPr id="54" name="Google Shape;54;p11"/>
          <p:cNvSpPr txBox="1"/>
          <p:nvPr>
            <p:ph type="body" idx="4"/>
          </p:nvPr>
        </p:nvSpPr>
        <p:spPr>
          <a:xfrm>
            <a:off x="5806545" y="1262062"/>
            <a:ext cx="4929188"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40" algn="l">
              <a:lnSpc>
                <a:spcPct val="100000"/>
              </a:lnSpc>
              <a:spcBef>
                <a:spcPts val="600"/>
              </a:spcBef>
              <a:spcAft>
                <a:spcPts val="0"/>
              </a:spcAft>
              <a:buSzPts val="1440"/>
              <a:buChar char="▶"/>
              <a:defRPr/>
            </a:lvl3pPr>
            <a:lvl4pPr marL="1828800" lvl="3" indent="-320040" algn="l">
              <a:lnSpc>
                <a:spcPct val="100000"/>
              </a:lnSpc>
              <a:spcBef>
                <a:spcPts val="600"/>
              </a:spcBef>
              <a:spcAft>
                <a:spcPts val="0"/>
              </a:spcAft>
              <a:buSzPts val="1440"/>
              <a:buChar char="▶"/>
              <a:defRPr/>
            </a:lvl4pPr>
            <a:lvl5pPr marL="2286000" lvl="4" indent="-320040" algn="l">
              <a:lnSpc>
                <a:spcPct val="100000"/>
              </a:lnSpc>
              <a:spcBef>
                <a:spcPts val="600"/>
              </a:spcBef>
              <a:spcAft>
                <a:spcPts val="0"/>
              </a:spcAft>
              <a:buSzPts val="1440"/>
              <a:buChar char="▶"/>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55" name="Google Shape;55;p11"/>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1"/>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8" name="Shape 58"/>
        <p:cNvGrpSpPr/>
        <p:nvPr/>
      </p:nvGrpSpPr>
      <p:grpSpPr>
        <a:xfrm>
          <a:off x="0" y="0"/>
          <a:ext cx="0" cy="0"/>
          <a:chOff x="0" y="0"/>
          <a:chExt cx="0" cy="0"/>
        </a:xfrm>
      </p:grpSpPr>
      <p:sp>
        <p:nvSpPr>
          <p:cNvPr id="59" name="Google Shape;59;p12"/>
          <p:cNvSpPr txBox="1"/>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2"/>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2"/>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2"/>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3" name="Shape 63"/>
        <p:cNvGrpSpPr/>
        <p:nvPr/>
      </p:nvGrpSpPr>
      <p:grpSpPr>
        <a:xfrm>
          <a:off x="0" y="0"/>
          <a:ext cx="0" cy="0"/>
          <a:chOff x="0" y="0"/>
          <a:chExt cx="0" cy="0"/>
        </a:xfrm>
      </p:grpSpPr>
      <p:sp>
        <p:nvSpPr>
          <p:cNvPr id="64" name="Google Shape;64;p13"/>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3"/>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7" name="Shape 67"/>
        <p:cNvGrpSpPr/>
        <p:nvPr/>
      </p:nvGrpSpPr>
      <p:grpSpPr>
        <a:xfrm>
          <a:off x="0" y="0"/>
          <a:ext cx="0" cy="0"/>
          <a:chOff x="0" y="0"/>
          <a:chExt cx="0" cy="0"/>
        </a:xfrm>
      </p:grpSpPr>
      <p:sp>
        <p:nvSpPr>
          <p:cNvPr id="68" name="Google Shape;68;p14"/>
          <p:cNvSpPr txBox="1"/>
          <p:nvPr>
            <p:ph type="title"/>
          </p:nvPr>
        </p:nvSpPr>
        <p:spPr>
          <a:xfrm>
            <a:off x="7085012" y="685800"/>
            <a:ext cx="3657600" cy="137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400"/>
              <a:buFont typeface="Century Gothic" panose="020B0502020202020204"/>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4"/>
          <p:cNvSpPr txBox="1"/>
          <p:nvPr>
            <p:ph type="body" idx="1"/>
          </p:nvPr>
        </p:nvSpPr>
        <p:spPr>
          <a:xfrm>
            <a:off x="684212" y="685800"/>
            <a:ext cx="5943601" cy="5308600"/>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40" algn="l">
              <a:lnSpc>
                <a:spcPct val="100000"/>
              </a:lnSpc>
              <a:spcBef>
                <a:spcPts val="600"/>
              </a:spcBef>
              <a:spcAft>
                <a:spcPts val="0"/>
              </a:spcAft>
              <a:buSzPts val="1440"/>
              <a:buChar char="▶"/>
              <a:defRPr/>
            </a:lvl3pPr>
            <a:lvl4pPr marL="1828800" lvl="3" indent="-320040" algn="l">
              <a:lnSpc>
                <a:spcPct val="100000"/>
              </a:lnSpc>
              <a:spcBef>
                <a:spcPts val="600"/>
              </a:spcBef>
              <a:spcAft>
                <a:spcPts val="0"/>
              </a:spcAft>
              <a:buSzPts val="1440"/>
              <a:buChar char="▶"/>
              <a:defRPr/>
            </a:lvl4pPr>
            <a:lvl5pPr marL="2286000" lvl="4" indent="-320040" algn="l">
              <a:lnSpc>
                <a:spcPct val="100000"/>
              </a:lnSpc>
              <a:spcBef>
                <a:spcPts val="600"/>
              </a:spcBef>
              <a:spcAft>
                <a:spcPts val="0"/>
              </a:spcAft>
              <a:buSzPts val="1440"/>
              <a:buChar char="▶"/>
              <a:defRPr/>
            </a:lvl5pPr>
            <a:lvl6pPr marL="2743200" lvl="5" indent="-320040" algn="l">
              <a:lnSpc>
                <a:spcPct val="100000"/>
              </a:lnSpc>
              <a:spcBef>
                <a:spcPts val="600"/>
              </a:spcBef>
              <a:spcAft>
                <a:spcPts val="0"/>
              </a:spcAft>
              <a:buSzPts val="1440"/>
              <a:buChar char="▶"/>
              <a:defRPr/>
            </a:lvl6pPr>
            <a:lvl7pPr marL="3200400" lvl="6" indent="-320040"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p:txBody>
      </p:sp>
      <p:sp>
        <p:nvSpPr>
          <p:cNvPr id="70" name="Google Shape;70;p14"/>
          <p:cNvSpPr txBox="1"/>
          <p:nvPr>
            <p:ph type="body" idx="2"/>
          </p:nvPr>
        </p:nvSpPr>
        <p:spPr>
          <a:xfrm>
            <a:off x="7085012" y="2209799"/>
            <a:ext cx="3657600" cy="20912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280"/>
              <a:buNone/>
              <a:defRPr sz="1600"/>
            </a:lvl1pPr>
            <a:lvl2pPr marL="914400" lvl="1" indent="-228600" algn="l">
              <a:lnSpc>
                <a:spcPct val="100000"/>
              </a:lnSpc>
              <a:spcBef>
                <a:spcPts val="600"/>
              </a:spcBef>
              <a:spcAft>
                <a:spcPts val="0"/>
              </a:spcAft>
              <a:buSzPts val="960"/>
              <a:buNone/>
              <a:defRPr sz="1200"/>
            </a:lvl2pPr>
            <a:lvl3pPr marL="1371600" lvl="2" indent="-228600" algn="l">
              <a:lnSpc>
                <a:spcPct val="100000"/>
              </a:lnSpc>
              <a:spcBef>
                <a:spcPts val="600"/>
              </a:spcBef>
              <a:spcAft>
                <a:spcPts val="0"/>
              </a:spcAft>
              <a:buSzPts val="800"/>
              <a:buNone/>
              <a:defRPr sz="1000"/>
            </a:lvl3pPr>
            <a:lvl4pPr marL="1828800" lvl="3" indent="-228600" algn="l">
              <a:lnSpc>
                <a:spcPct val="100000"/>
              </a:lnSpc>
              <a:spcBef>
                <a:spcPts val="600"/>
              </a:spcBef>
              <a:spcAft>
                <a:spcPts val="0"/>
              </a:spcAft>
              <a:buSzPts val="720"/>
              <a:buNone/>
              <a:defRPr sz="900"/>
            </a:lvl4pPr>
            <a:lvl5pPr marL="2286000" lvl="4" indent="-228600" algn="l">
              <a:lnSpc>
                <a:spcPct val="100000"/>
              </a:lnSpc>
              <a:spcBef>
                <a:spcPts val="600"/>
              </a:spcBef>
              <a:spcAft>
                <a:spcPts val="0"/>
              </a:spcAft>
              <a:buSzPts val="720"/>
              <a:buNone/>
              <a:defRPr sz="900"/>
            </a:lvl5pPr>
            <a:lvl6pPr marL="2743200" lvl="5" indent="-228600" algn="l">
              <a:lnSpc>
                <a:spcPct val="100000"/>
              </a:lnSpc>
              <a:spcBef>
                <a:spcPts val="600"/>
              </a:spcBef>
              <a:spcAft>
                <a:spcPts val="0"/>
              </a:spcAft>
              <a:buSzPts val="720"/>
              <a:buNone/>
              <a:defRPr sz="900"/>
            </a:lvl6pPr>
            <a:lvl7pPr marL="3200400" lvl="6" indent="-228600" algn="l">
              <a:lnSpc>
                <a:spcPct val="100000"/>
              </a:lnSpc>
              <a:spcBef>
                <a:spcPts val="600"/>
              </a:spcBef>
              <a:spcAft>
                <a:spcPts val="0"/>
              </a:spcAft>
              <a:buSzPts val="720"/>
              <a:buNone/>
              <a:defRPr sz="900"/>
            </a:lvl7pPr>
            <a:lvl8pPr marL="3657600" lvl="7" indent="-228600" algn="l">
              <a:lnSpc>
                <a:spcPct val="100000"/>
              </a:lnSpc>
              <a:spcBef>
                <a:spcPts val="600"/>
              </a:spcBef>
              <a:spcAft>
                <a:spcPts val="0"/>
              </a:spcAft>
              <a:buSzPts val="720"/>
              <a:buNone/>
              <a:defRPr sz="900"/>
            </a:lvl8pPr>
            <a:lvl9pPr marL="4114800" lvl="8" indent="-228600" algn="l">
              <a:lnSpc>
                <a:spcPct val="100000"/>
              </a:lnSpc>
              <a:spcBef>
                <a:spcPts val="600"/>
              </a:spcBef>
              <a:spcAft>
                <a:spcPts val="600"/>
              </a:spcAft>
              <a:buSzPts val="720"/>
              <a:buNone/>
              <a:defRPr sz="900"/>
            </a:lvl9pPr>
          </a:lstStyle>
          <a:p/>
        </p:txBody>
      </p:sp>
      <p:sp>
        <p:nvSpPr>
          <p:cNvPr id="71" name="Google Shape;71;p14"/>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4"/>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74" name="Shape 74"/>
        <p:cNvGrpSpPr/>
        <p:nvPr/>
      </p:nvGrpSpPr>
      <p:grpSpPr>
        <a:xfrm>
          <a:off x="0" y="0"/>
          <a:ext cx="0" cy="0"/>
          <a:chOff x="0" y="0"/>
          <a:chExt cx="0" cy="0"/>
        </a:xfrm>
      </p:grpSpPr>
      <p:sp>
        <p:nvSpPr>
          <p:cNvPr id="75" name="Google Shape;75;p15"/>
          <p:cNvSpPr txBox="1"/>
          <p:nvPr>
            <p:ph type="title"/>
          </p:nvPr>
        </p:nvSpPr>
        <p:spPr>
          <a:xfrm>
            <a:off x="4722812" y="1447800"/>
            <a:ext cx="6019800" cy="1143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800"/>
              <a:buFont typeface="Century Gothic" panose="020B0502020202020204"/>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
          <p:cNvSpPr/>
          <p:nvPr>
            <p:ph type="pic" idx="2"/>
          </p:nvPr>
        </p:nvSpPr>
        <p:spPr>
          <a:xfrm>
            <a:off x="989012" y="914400"/>
            <a:ext cx="3280974" cy="45720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77" name="Google Shape;77;p15"/>
          <p:cNvSpPr txBox="1"/>
          <p:nvPr>
            <p:ph type="body" idx="1"/>
          </p:nvPr>
        </p:nvSpPr>
        <p:spPr>
          <a:xfrm>
            <a:off x="4722812" y="2777066"/>
            <a:ext cx="6021388" cy="204893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lvl1pPr>
            <a:lvl2pPr marL="914400" lvl="1" indent="-228600" algn="l">
              <a:lnSpc>
                <a:spcPct val="100000"/>
              </a:lnSpc>
              <a:spcBef>
                <a:spcPts val="600"/>
              </a:spcBef>
              <a:spcAft>
                <a:spcPts val="0"/>
              </a:spcAft>
              <a:buSzPts val="960"/>
              <a:buNone/>
              <a:defRPr sz="1200"/>
            </a:lvl2pPr>
            <a:lvl3pPr marL="1371600" lvl="2" indent="-228600" algn="l">
              <a:lnSpc>
                <a:spcPct val="100000"/>
              </a:lnSpc>
              <a:spcBef>
                <a:spcPts val="600"/>
              </a:spcBef>
              <a:spcAft>
                <a:spcPts val="0"/>
              </a:spcAft>
              <a:buSzPts val="800"/>
              <a:buNone/>
              <a:defRPr sz="1000"/>
            </a:lvl3pPr>
            <a:lvl4pPr marL="1828800" lvl="3" indent="-228600" algn="l">
              <a:lnSpc>
                <a:spcPct val="100000"/>
              </a:lnSpc>
              <a:spcBef>
                <a:spcPts val="600"/>
              </a:spcBef>
              <a:spcAft>
                <a:spcPts val="0"/>
              </a:spcAft>
              <a:buSzPts val="720"/>
              <a:buNone/>
              <a:defRPr sz="900"/>
            </a:lvl4pPr>
            <a:lvl5pPr marL="2286000" lvl="4" indent="-228600" algn="l">
              <a:lnSpc>
                <a:spcPct val="100000"/>
              </a:lnSpc>
              <a:spcBef>
                <a:spcPts val="600"/>
              </a:spcBef>
              <a:spcAft>
                <a:spcPts val="0"/>
              </a:spcAft>
              <a:buSzPts val="720"/>
              <a:buNone/>
              <a:defRPr sz="900"/>
            </a:lvl5pPr>
            <a:lvl6pPr marL="2743200" lvl="5" indent="-228600" algn="l">
              <a:lnSpc>
                <a:spcPct val="100000"/>
              </a:lnSpc>
              <a:spcBef>
                <a:spcPts val="600"/>
              </a:spcBef>
              <a:spcAft>
                <a:spcPts val="0"/>
              </a:spcAft>
              <a:buSzPts val="720"/>
              <a:buNone/>
              <a:defRPr sz="900"/>
            </a:lvl6pPr>
            <a:lvl7pPr marL="3200400" lvl="6" indent="-228600" algn="l">
              <a:lnSpc>
                <a:spcPct val="100000"/>
              </a:lnSpc>
              <a:spcBef>
                <a:spcPts val="600"/>
              </a:spcBef>
              <a:spcAft>
                <a:spcPts val="0"/>
              </a:spcAft>
              <a:buSzPts val="720"/>
              <a:buNone/>
              <a:defRPr sz="900"/>
            </a:lvl7pPr>
            <a:lvl8pPr marL="3657600" lvl="7" indent="-228600" algn="l">
              <a:lnSpc>
                <a:spcPct val="100000"/>
              </a:lnSpc>
              <a:spcBef>
                <a:spcPts val="600"/>
              </a:spcBef>
              <a:spcAft>
                <a:spcPts val="0"/>
              </a:spcAft>
              <a:buSzPts val="720"/>
              <a:buNone/>
              <a:defRPr sz="900"/>
            </a:lvl8pPr>
            <a:lvl9pPr marL="4114800" lvl="8" indent="-228600" algn="l">
              <a:lnSpc>
                <a:spcPct val="100000"/>
              </a:lnSpc>
              <a:spcBef>
                <a:spcPts val="600"/>
              </a:spcBef>
              <a:spcAft>
                <a:spcPts val="600"/>
              </a:spcAft>
              <a:buSzPts val="720"/>
              <a:buNone/>
              <a:defRPr sz="900"/>
            </a:lvl9pPr>
          </a:lstStyle>
          <a:p/>
        </p:txBody>
      </p:sp>
      <p:sp>
        <p:nvSpPr>
          <p:cNvPr id="78" name="Google Shape;78;p15"/>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5"/>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3D3D3D"/>
            </a:gs>
            <a:gs pos="10000">
              <a:srgbClr val="3D3D3D"/>
            </a:gs>
            <a:gs pos="100000">
              <a:schemeClr val="dk2"/>
            </a:gs>
          </a:gsLst>
          <a:lin ang="6120000" scaled="0"/>
        </a:gradFill>
        <a:effectLst/>
      </p:bgPr>
    </p:bg>
    <p:spTree>
      <p:nvGrpSpPr>
        <p:cNvPr id="5" name="Shape 5"/>
        <p:cNvGrpSpPr/>
        <p:nvPr/>
      </p:nvGrpSpPr>
      <p:grpSpPr>
        <a:xfrm>
          <a:off x="0" y="0"/>
          <a:ext cx="0" cy="0"/>
          <a:chOff x="0" y="0"/>
          <a:chExt cx="0" cy="0"/>
        </a:xfrm>
      </p:grpSpPr>
      <p:grpSp>
        <p:nvGrpSpPr>
          <p:cNvPr id="6" name="Google Shape;6;p6"/>
          <p:cNvGrpSpPr/>
          <p:nvPr/>
        </p:nvGrpSpPr>
        <p:grpSpPr>
          <a:xfrm>
            <a:off x="9206969" y="2963333"/>
            <a:ext cx="2981858" cy="3208867"/>
            <a:chOff x="9206969" y="2963333"/>
            <a:chExt cx="2981858" cy="3208867"/>
          </a:xfrm>
        </p:grpSpPr>
        <p:cxnSp>
          <p:nvCxnSpPr>
            <p:cNvPr id="7" name="Google Shape;7;p6"/>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p:spPr>
        </p:cxnSp>
        <p:cxnSp>
          <p:nvCxnSpPr>
            <p:cNvPr id="8" name="Google Shape;8;p6"/>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p:spPr>
        </p:cxnSp>
        <p:cxnSp>
          <p:nvCxnSpPr>
            <p:cNvPr id="9" name="Google Shape;9;p6"/>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p:spPr>
        </p:cxnSp>
        <p:cxnSp>
          <p:nvCxnSpPr>
            <p:cNvPr id="10" name="Google Shape;10;p6"/>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p:spPr>
        </p:cxnSp>
        <p:cxnSp>
          <p:nvCxnSpPr>
            <p:cNvPr id="11" name="Google Shape;11;p6"/>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p:spPr>
        </p:cxnSp>
      </p:grpSp>
      <p:sp>
        <p:nvSpPr>
          <p:cNvPr id="12" name="Google Shape;12;p6"/>
          <p:cNvSpPr txBox="1"/>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3600"/>
              <a:buFont typeface="Century Gothic" panose="020B0502020202020204"/>
              <a:buNone/>
              <a:defRPr sz="36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2"/>
                </a:solidFill>
                <a:latin typeface="Arial" panose="020B0604020202020204"/>
                <a:ea typeface="Arial" panose="020B0604020202020204"/>
                <a:cs typeface="Arial" panose="020B0604020202020204"/>
                <a:sym typeface="Arial" panose="020B0604020202020204"/>
              </a:defRPr>
            </a:lvl9pPr>
          </a:lstStyle>
          <a:p/>
        </p:txBody>
      </p:sp>
      <p:sp>
        <p:nvSpPr>
          <p:cNvPr id="13" name="Google Shape;13;p6"/>
          <p:cNvSpPr txBox="1"/>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marR="0" lvl="0" indent="-330200" algn="l" rtl="0">
              <a:lnSpc>
                <a:spcPct val="100000"/>
              </a:lnSpc>
              <a:spcBef>
                <a:spcPts val="400"/>
              </a:spcBef>
              <a:spcAft>
                <a:spcPts val="0"/>
              </a:spcAft>
              <a:buClr>
                <a:schemeClr val="lt1"/>
              </a:buClr>
              <a:buSzPts val="1600"/>
              <a:buFont typeface="Noto Sans"/>
              <a:buChar char="▶"/>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20040" algn="l" rtl="0">
              <a:lnSpc>
                <a:spcPct val="100000"/>
              </a:lnSpc>
              <a:spcBef>
                <a:spcPts val="600"/>
              </a:spcBef>
              <a:spcAft>
                <a:spcPts val="0"/>
              </a:spcAft>
              <a:buClr>
                <a:schemeClr val="lt1"/>
              </a:buClr>
              <a:buSzPts val="1440"/>
              <a:buFont typeface="Noto Sans"/>
              <a:buChar char="▶"/>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09880" algn="l" rtl="0">
              <a:lnSpc>
                <a:spcPct val="100000"/>
              </a:lnSpc>
              <a:spcBef>
                <a:spcPts val="600"/>
              </a:spcBef>
              <a:spcAft>
                <a:spcPts val="0"/>
              </a:spcAft>
              <a:buClr>
                <a:schemeClr val="lt1"/>
              </a:buClr>
              <a:buSzPts val="1280"/>
              <a:buFont typeface="Noto Sans"/>
              <a:buChar char="▶"/>
              <a:defRPr sz="16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299720" algn="l" rtl="0">
              <a:lnSpc>
                <a:spcPct val="100000"/>
              </a:lnSpc>
              <a:spcBef>
                <a:spcPts val="600"/>
              </a:spcBef>
              <a:spcAft>
                <a:spcPts val="0"/>
              </a:spcAft>
              <a:buClr>
                <a:schemeClr val="lt1"/>
              </a:buClr>
              <a:buSzPts val="1120"/>
              <a:buFont typeface="Noto San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299720" algn="l" rtl="0">
              <a:lnSpc>
                <a:spcPct val="100000"/>
              </a:lnSpc>
              <a:spcBef>
                <a:spcPts val="600"/>
              </a:spcBef>
              <a:spcAft>
                <a:spcPts val="0"/>
              </a:spcAft>
              <a:buClr>
                <a:schemeClr val="lt1"/>
              </a:buClr>
              <a:buSzPts val="1120"/>
              <a:buFont typeface="Noto San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299720" algn="l" rtl="0">
              <a:lnSpc>
                <a:spcPct val="100000"/>
              </a:lnSpc>
              <a:spcBef>
                <a:spcPts val="600"/>
              </a:spcBef>
              <a:spcAft>
                <a:spcPts val="0"/>
              </a:spcAft>
              <a:buClr>
                <a:schemeClr val="lt1"/>
              </a:buClr>
              <a:buSzPts val="1120"/>
              <a:buFont typeface="Noto San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299720" algn="l" rtl="0">
              <a:lnSpc>
                <a:spcPct val="100000"/>
              </a:lnSpc>
              <a:spcBef>
                <a:spcPts val="600"/>
              </a:spcBef>
              <a:spcAft>
                <a:spcPts val="0"/>
              </a:spcAft>
              <a:buClr>
                <a:schemeClr val="lt1"/>
              </a:buClr>
              <a:buSzPts val="1120"/>
              <a:buFont typeface="Noto San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299720" algn="l" rtl="0">
              <a:lnSpc>
                <a:spcPct val="100000"/>
              </a:lnSpc>
              <a:spcBef>
                <a:spcPts val="600"/>
              </a:spcBef>
              <a:spcAft>
                <a:spcPts val="0"/>
              </a:spcAft>
              <a:buClr>
                <a:schemeClr val="lt1"/>
              </a:buClr>
              <a:buSzPts val="1120"/>
              <a:buFont typeface="Noto San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299720" algn="l" rtl="0">
              <a:lnSpc>
                <a:spcPct val="100000"/>
              </a:lnSpc>
              <a:spcBef>
                <a:spcPts val="600"/>
              </a:spcBef>
              <a:spcAft>
                <a:spcPts val="600"/>
              </a:spcAft>
              <a:buClr>
                <a:schemeClr val="lt1"/>
              </a:buClr>
              <a:buSzPts val="1120"/>
              <a:buFont typeface="Noto San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4" name="Google Shape;14;p6"/>
          <p:cNvSpPr txBox="1"/>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0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5" name="Google Shape;15;p6"/>
          <p:cNvSpPr txBox="1"/>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0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6" name="Google Shape;16;p6"/>
          <p:cNvSpPr txBox="1"/>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lnSpc>
                <a:spcPct val="100000"/>
              </a:lnSpc>
              <a:spcBef>
                <a:spcPts val="0"/>
              </a:spcBef>
              <a:spcAft>
                <a:spcPts val="0"/>
              </a:spcAft>
              <a:buClr>
                <a:srgbClr val="000000"/>
              </a:buClr>
              <a:buSzPts val="3200"/>
              <a:buFont typeface="Arial" panose="020B0604020202020204"/>
              <a:buNone/>
              <a:defRPr sz="3200" b="0" i="0" u="none" strike="noStrike" cap="none">
                <a:solidFill>
                  <a:schemeClr val="dk2"/>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
          <p:cNvSpPr txBox="1"/>
          <p:nvPr>
            <p:ph type="ctrTitle"/>
          </p:nvPr>
        </p:nvSpPr>
        <p:spPr>
          <a:xfrm>
            <a:off x="684212" y="685799"/>
            <a:ext cx="8001000" cy="297180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Century Gothic" panose="020B0502020202020204"/>
              <a:buNone/>
            </a:pPr>
            <a:r>
              <a:rPr lang="en-US"/>
              <a:t>COUNCILOR MEJIA X CITY SERVICES PROJECT</a:t>
            </a:r>
            <a:endParaRPr lang="en-US"/>
          </a:p>
        </p:txBody>
      </p:sp>
      <p:sp>
        <p:nvSpPr>
          <p:cNvPr id="142" name="Google Shape;142;p1"/>
          <p:cNvSpPr txBox="1"/>
          <p:nvPr>
            <p:ph type="subTitle" idx="1"/>
          </p:nvPr>
        </p:nvSpPr>
        <p:spPr>
          <a:xfrm>
            <a:off x="684212" y="3843867"/>
            <a:ext cx="6400800" cy="194733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SzPct val="80000"/>
              <a:buNone/>
            </a:pPr>
            <a:r>
              <a:rPr lang="en-US" b="1" u="sng"/>
              <a:t>Team 3</a:t>
            </a:r>
            <a:endParaRPr lang="en-US" b="1" u="sng"/>
          </a:p>
          <a:p>
            <a:pPr marL="0" lvl="0" indent="0" algn="l" rtl="0">
              <a:lnSpc>
                <a:spcPct val="100000"/>
              </a:lnSpc>
              <a:spcBef>
                <a:spcPts val="990"/>
              </a:spcBef>
              <a:spcAft>
                <a:spcPts val="0"/>
              </a:spcAft>
              <a:buSzPct val="80000"/>
              <a:buNone/>
            </a:pPr>
            <a:r>
              <a:rPr lang="en-US"/>
              <a:t>Derek Dumouchel </a:t>
            </a:r>
            <a:endParaRPr lang="en-US"/>
          </a:p>
          <a:p>
            <a:pPr marL="0" lvl="0" indent="0" algn="l" rtl="0">
              <a:lnSpc>
                <a:spcPct val="100000"/>
              </a:lnSpc>
              <a:spcBef>
                <a:spcPts val="990"/>
              </a:spcBef>
              <a:spcAft>
                <a:spcPts val="0"/>
              </a:spcAft>
              <a:buSzPct val="80000"/>
              <a:buNone/>
            </a:pPr>
            <a:r>
              <a:rPr lang="en-US"/>
              <a:t>Zihao Shen</a:t>
            </a:r>
            <a:endParaRPr lang="en-US"/>
          </a:p>
          <a:p>
            <a:pPr marL="0" lvl="0" indent="0" algn="l" rtl="0">
              <a:lnSpc>
                <a:spcPct val="100000"/>
              </a:lnSpc>
              <a:spcBef>
                <a:spcPts val="990"/>
              </a:spcBef>
              <a:spcAft>
                <a:spcPts val="0"/>
              </a:spcAft>
              <a:buSzPct val="80000"/>
              <a:buNone/>
            </a:pPr>
            <a:r>
              <a:rPr lang="en-US"/>
              <a:t>Tian Tan</a:t>
            </a:r>
            <a:endParaRPr lang="en-US"/>
          </a:p>
          <a:p>
            <a:pPr marL="0" lvl="0" indent="0" algn="l" rtl="0">
              <a:lnSpc>
                <a:spcPct val="100000"/>
              </a:lnSpc>
              <a:spcBef>
                <a:spcPts val="990"/>
              </a:spcBef>
              <a:spcAft>
                <a:spcPts val="0"/>
              </a:spcAft>
              <a:buSzPct val="80000"/>
              <a:buNone/>
            </a:pPr>
            <a:r>
              <a:rPr lang="en-US"/>
              <a:t>Lu Yao</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sp>
        <p:nvSpPr>
          <p:cNvPr id="204" name="Google Shape;204;g1b069364e32_0_29"/>
          <p:cNvSpPr txBox="1"/>
          <p:nvPr>
            <p:ph type="ctrTitle"/>
          </p:nvPr>
        </p:nvSpPr>
        <p:spPr>
          <a:xfrm>
            <a:off x="684212" y="685799"/>
            <a:ext cx="8001000" cy="2971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Century Gothic" panose="020B0502020202020204"/>
              <a:buNone/>
            </a:pPr>
            <a:r>
              <a:rPr lang="en-US"/>
              <a:t>COUNCILOR MEJIA X CITY SERVICES PROJECT</a:t>
            </a:r>
            <a:endParaRPr lang="en-US"/>
          </a:p>
          <a:p>
            <a:pPr marL="0" lvl="0" indent="0" algn="l" rtl="0">
              <a:lnSpc>
                <a:spcPct val="100000"/>
              </a:lnSpc>
              <a:spcBef>
                <a:spcPts val="0"/>
              </a:spcBef>
              <a:spcAft>
                <a:spcPts val="0"/>
              </a:spcAft>
              <a:buClr>
                <a:schemeClr val="lt1"/>
              </a:buClr>
              <a:buSzPts val="4800"/>
              <a:buFont typeface="Century Gothic" panose="020B0502020202020204"/>
              <a:buNone/>
            </a:pPr>
          </a:p>
          <a:p>
            <a:pPr marL="0" lvl="0" indent="0" algn="l" rtl="0">
              <a:lnSpc>
                <a:spcPct val="100000"/>
              </a:lnSpc>
              <a:spcBef>
                <a:spcPts val="0"/>
              </a:spcBef>
              <a:spcAft>
                <a:spcPts val="0"/>
              </a:spcAft>
              <a:buClr>
                <a:schemeClr val="lt1"/>
              </a:buClr>
              <a:buSzPts val="4800"/>
              <a:buFont typeface="Century Gothic" panose="020B0502020202020204"/>
              <a:buNone/>
            </a:pPr>
            <a:r>
              <a:rPr lang="en-US" sz="3255"/>
              <a:t>Early Insights - Follow Up Presentation </a:t>
            </a:r>
            <a:endParaRPr sz="3255"/>
          </a:p>
        </p:txBody>
      </p:sp>
      <p:sp>
        <p:nvSpPr>
          <p:cNvPr id="205" name="Google Shape;205;g1b069364e32_0_29"/>
          <p:cNvSpPr txBox="1"/>
          <p:nvPr>
            <p:ph type="subTitle" idx="1"/>
          </p:nvPr>
        </p:nvSpPr>
        <p:spPr>
          <a:xfrm>
            <a:off x="684212" y="3843867"/>
            <a:ext cx="6400800" cy="19473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SzPts val="1680"/>
              <a:buNone/>
            </a:pPr>
            <a:r>
              <a:rPr lang="en-US" b="1" u="sng"/>
              <a:t>Team 3</a:t>
            </a:r>
            <a:endParaRPr lang="en-US" b="1" u="sng"/>
          </a:p>
          <a:p>
            <a:pPr marL="0" lvl="0" indent="0" algn="l" rtl="0">
              <a:lnSpc>
                <a:spcPct val="100000"/>
              </a:lnSpc>
              <a:spcBef>
                <a:spcPts val="990"/>
              </a:spcBef>
              <a:spcAft>
                <a:spcPts val="0"/>
              </a:spcAft>
              <a:buSzPts val="1680"/>
              <a:buNone/>
            </a:pPr>
            <a:r>
              <a:rPr lang="en-US"/>
              <a:t>Derek Dumouchel - Team Lead	</a:t>
            </a:r>
            <a:endParaRPr lang="en-US"/>
          </a:p>
          <a:p>
            <a:pPr marL="0" lvl="0" indent="0" algn="l" rtl="0">
              <a:lnSpc>
                <a:spcPct val="100000"/>
              </a:lnSpc>
              <a:spcBef>
                <a:spcPts val="990"/>
              </a:spcBef>
              <a:spcAft>
                <a:spcPts val="0"/>
              </a:spcAft>
              <a:buSzPts val="1680"/>
              <a:buNone/>
            </a:pPr>
            <a:r>
              <a:rPr lang="en-US"/>
              <a:t>Zihao Shen</a:t>
            </a:r>
            <a:endParaRPr lang="en-US"/>
          </a:p>
          <a:p>
            <a:pPr marL="0" lvl="0" indent="0" algn="l" rtl="0">
              <a:lnSpc>
                <a:spcPct val="100000"/>
              </a:lnSpc>
              <a:spcBef>
                <a:spcPts val="990"/>
              </a:spcBef>
              <a:spcAft>
                <a:spcPts val="0"/>
              </a:spcAft>
              <a:buSzPts val="1680"/>
              <a:buNone/>
            </a:pPr>
            <a:r>
              <a:rPr lang="en-US"/>
              <a:t>Tian Tan</a:t>
            </a:r>
            <a:endParaRPr lang="en-US"/>
          </a:p>
          <a:p>
            <a:pPr marL="0" lvl="0" indent="0" algn="l" rtl="0">
              <a:lnSpc>
                <a:spcPct val="100000"/>
              </a:lnSpc>
              <a:spcBef>
                <a:spcPts val="990"/>
              </a:spcBef>
              <a:spcAft>
                <a:spcPts val="0"/>
              </a:spcAft>
              <a:buSzPts val="1680"/>
              <a:buNone/>
            </a:pPr>
            <a:r>
              <a:rPr lang="en-US"/>
              <a:t>Lu Yao</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sp>
        <p:nvSpPr>
          <p:cNvPr id="210" name="Google Shape;210;g1b048a5ea06_0_11"/>
          <p:cNvSpPr txBox="1"/>
          <p:nvPr/>
        </p:nvSpPr>
        <p:spPr>
          <a:xfrm>
            <a:off x="664850" y="1526350"/>
            <a:ext cx="10057200" cy="4386900"/>
          </a:xfrm>
          <a:prstGeom prst="rect">
            <a:avLst/>
          </a:prstGeom>
          <a:noFill/>
          <a:ln>
            <a:noFill/>
          </a:ln>
        </p:spPr>
        <p:txBody>
          <a:bodyPr spcFirstLastPara="1" wrap="square" lIns="91425" tIns="91425" rIns="91425" bIns="91425" anchor="t" anchorCtr="0">
            <a:spAutoFit/>
          </a:bodyPr>
          <a:lstStyle/>
          <a:p>
            <a:pPr marL="0" lvl="0" indent="0" algn="l" rtl="0">
              <a:spcBef>
                <a:spcPts val="420"/>
              </a:spcBef>
              <a:spcAft>
                <a:spcPts val="0"/>
              </a:spcAft>
              <a:buNone/>
            </a:pPr>
            <a:r>
              <a:rPr lang="en-US" sz="2100">
                <a:solidFill>
                  <a:schemeClr val="lt1"/>
                </a:solidFill>
                <a:latin typeface="Century Gothic" panose="020B0502020202020204"/>
                <a:ea typeface="Century Gothic" panose="020B0502020202020204"/>
                <a:cs typeface="Century Gothic" panose="020B0502020202020204"/>
                <a:sym typeface="Century Gothic" panose="020B0502020202020204"/>
              </a:rPr>
              <a:t>In the last time, we analyzed the three datasets of Business Assistance Funds, Licenses and Census in the basic project in detail. </a:t>
            </a:r>
            <a:endParaRPr sz="21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420"/>
              </a:spcBef>
              <a:spcAft>
                <a:spcPts val="0"/>
              </a:spcAft>
              <a:buNone/>
            </a:pPr>
            <a:r>
              <a:rPr lang="en-US" sz="2100">
                <a:solidFill>
                  <a:schemeClr val="lt1"/>
                </a:solidFill>
                <a:latin typeface="Century Gothic" panose="020B0502020202020204"/>
                <a:ea typeface="Century Gothic" panose="020B0502020202020204"/>
                <a:cs typeface="Century Gothic" panose="020B0502020202020204"/>
                <a:sym typeface="Century Gothic" panose="020B0502020202020204"/>
              </a:rPr>
              <a:t>We found that where the number of licenses and population were higher, business funds were relatively higher.</a:t>
            </a:r>
            <a:endParaRPr sz="21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420"/>
              </a:spcBef>
              <a:spcAft>
                <a:spcPts val="0"/>
              </a:spcAft>
              <a:buNone/>
            </a:pPr>
            <a:endParaRPr sz="21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420"/>
              </a:spcBef>
              <a:spcAft>
                <a:spcPts val="0"/>
              </a:spcAft>
              <a:buNone/>
            </a:pPr>
            <a:r>
              <a:rPr lang="en-US" sz="2100">
                <a:solidFill>
                  <a:schemeClr val="lt1"/>
                </a:solidFill>
                <a:latin typeface="Century Gothic" panose="020B0502020202020204"/>
                <a:ea typeface="Century Gothic" panose="020B0502020202020204"/>
                <a:cs typeface="Century Gothic" panose="020B0502020202020204"/>
                <a:sym typeface="Century Gothic" panose="020B0502020202020204"/>
              </a:rPr>
              <a:t>This time, we analyzed three types of data sets: Rental Assistance, Cannabis licenses data, and Capital Investments. In this way, we analyzed all available datasets provided by the base project. </a:t>
            </a:r>
            <a:endParaRPr sz="21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420"/>
              </a:spcBef>
              <a:spcAft>
                <a:spcPts val="0"/>
              </a:spcAft>
              <a:buNone/>
            </a:pPr>
            <a:r>
              <a:rPr lang="en-US" sz="2100">
                <a:solidFill>
                  <a:schemeClr val="lt1"/>
                </a:solidFill>
                <a:latin typeface="Century Gothic" panose="020B0502020202020204"/>
                <a:ea typeface="Century Gothic" panose="020B0502020202020204"/>
                <a:cs typeface="Century Gothic" panose="020B0502020202020204"/>
                <a:sym typeface="Century Gothic" panose="020B0502020202020204"/>
              </a:rPr>
              <a:t>At the same time, we analyzed the Main Street Business dataset that was added last Friday.</a:t>
            </a:r>
            <a:endParaRPr sz="21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420"/>
              </a:spcBef>
              <a:spcAft>
                <a:spcPts val="0"/>
              </a:spcAft>
              <a:buNone/>
            </a:pPr>
            <a:endParaRPr sz="21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420"/>
              </a:spcBef>
              <a:spcAft>
                <a:spcPts val="0"/>
              </a:spcAft>
              <a:buNone/>
            </a:pPr>
            <a:r>
              <a:rPr lang="en-US" sz="2100">
                <a:solidFill>
                  <a:schemeClr val="lt1"/>
                </a:solidFill>
                <a:latin typeface="Century Gothic" panose="020B0502020202020204"/>
                <a:ea typeface="Century Gothic" panose="020B0502020202020204"/>
                <a:cs typeface="Century Gothic" panose="020B0502020202020204"/>
                <a:sym typeface="Century Gothic" panose="020B0502020202020204"/>
              </a:rPr>
              <a:t>We will also present the results of our extension project.</a:t>
            </a:r>
            <a:endParaRPr sz="21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1" name="Google Shape;211;g1b048a5ea06_0_11"/>
          <p:cNvSpPr txBox="1"/>
          <p:nvPr>
            <p:ph type="ctrTitle" idx="4294967295"/>
          </p:nvPr>
        </p:nvSpPr>
        <p:spPr>
          <a:xfrm>
            <a:off x="664850" y="496850"/>
            <a:ext cx="8001000" cy="599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100"/>
              <a:t>Early Insights Quick Recap</a:t>
            </a:r>
            <a:endParaRPr sz="3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5" name="Shape 215"/>
        <p:cNvGrpSpPr/>
        <p:nvPr/>
      </p:nvGrpSpPr>
      <p:grpSpPr>
        <a:xfrm>
          <a:off x="0" y="0"/>
          <a:ext cx="0" cy="0"/>
          <a:chOff x="0" y="0"/>
          <a:chExt cx="0" cy="0"/>
        </a:xfrm>
      </p:grpSpPr>
      <p:sp>
        <p:nvSpPr>
          <p:cNvPr id="216" name="Google Shape;216;g1b069364e32_1_21"/>
          <p:cNvSpPr txBox="1"/>
          <p:nvPr>
            <p:ph type="title"/>
          </p:nvPr>
        </p:nvSpPr>
        <p:spPr>
          <a:xfrm>
            <a:off x="289512" y="251625"/>
            <a:ext cx="8534400" cy="1507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US"/>
              <a:t>Rental Assistance </a:t>
            </a:r>
            <a:r>
              <a:rPr lang="en-US"/>
              <a:t>Analysis</a:t>
            </a:r>
            <a:endParaRPr lang="en-US"/>
          </a:p>
        </p:txBody>
      </p:sp>
      <p:sp>
        <p:nvSpPr>
          <p:cNvPr id="217" name="Google Shape;217;g1b069364e32_1_21"/>
          <p:cNvSpPr txBox="1"/>
          <p:nvPr/>
        </p:nvSpPr>
        <p:spPr>
          <a:xfrm>
            <a:off x="289500" y="1666975"/>
            <a:ext cx="8280900" cy="41250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50000"/>
              </a:lnSpc>
              <a:spcBef>
                <a:spcPts val="0"/>
              </a:spcBef>
              <a:spcAft>
                <a:spcPts val="0"/>
              </a:spcAft>
              <a:buClr>
                <a:srgbClr val="D4D4D4"/>
              </a:buClr>
              <a:buSzPts val="1600"/>
              <a:buFont typeface="Century Gothic" panose="020B0502020202020204"/>
              <a:buChar char="●"/>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Overall</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a:p>
            <a:pPr marL="914400" marR="0" lvl="1" indent="-330200" algn="l" rtl="0">
              <a:lnSpc>
                <a:spcPct val="150000"/>
              </a:lnSpc>
              <a:spcBef>
                <a:spcPts val="0"/>
              </a:spcBef>
              <a:spcAft>
                <a:spcPts val="0"/>
              </a:spcAft>
              <a:buClr>
                <a:srgbClr val="D4D4D4"/>
              </a:buClr>
              <a:buSzPts val="1600"/>
              <a:buFont typeface="Century Gothic" panose="020B0502020202020204"/>
              <a:buChar char="○"/>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Over half of people in Roslindale, Mattapan, and Beacon Hill got $6000 RRF amount.</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a:p>
            <a:pPr marL="914400" marR="0" lvl="1" indent="-330200" algn="l" rtl="0">
              <a:lnSpc>
                <a:spcPct val="150000"/>
              </a:lnSpc>
              <a:spcBef>
                <a:spcPts val="0"/>
              </a:spcBef>
              <a:spcAft>
                <a:spcPts val="0"/>
              </a:spcAft>
              <a:buClr>
                <a:srgbClr val="D4D4D4"/>
              </a:buClr>
              <a:buSzPts val="1600"/>
              <a:buFont typeface="Century Gothic" panose="020B0502020202020204"/>
              <a:buChar char="○"/>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Beacon Hill had the highest amount of rent owing</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a:p>
            <a:pPr marL="457200" lvl="0" indent="-330200" algn="l" rtl="0">
              <a:lnSpc>
                <a:spcPct val="150000"/>
              </a:lnSpc>
              <a:spcBef>
                <a:spcPts val="0"/>
              </a:spcBef>
              <a:spcAft>
                <a:spcPts val="0"/>
              </a:spcAft>
              <a:buClr>
                <a:srgbClr val="D4D4D4"/>
              </a:buClr>
              <a:buSzPts val="1600"/>
              <a:buFont typeface="Century Gothic" panose="020B0502020202020204"/>
              <a:buChar char="●"/>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Sum</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a:p>
            <a:pPr marL="914400" lvl="1" indent="-330200" algn="l" rtl="0">
              <a:lnSpc>
                <a:spcPct val="150000"/>
              </a:lnSpc>
              <a:spcBef>
                <a:spcPts val="0"/>
              </a:spcBef>
              <a:spcAft>
                <a:spcPts val="0"/>
              </a:spcAft>
              <a:buClr>
                <a:srgbClr val="D4D4D4"/>
              </a:buClr>
              <a:buSzPts val="1600"/>
              <a:buFont typeface="Century Gothic" panose="020B0502020202020204"/>
              <a:buChar char="○"/>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The sum of the RRF Award Amount </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a:p>
            <a:pPr marL="914400" lvl="0" indent="0" algn="l" rtl="0">
              <a:lnSpc>
                <a:spcPct val="150000"/>
              </a:lnSpc>
              <a:spcBef>
                <a:spcPts val="0"/>
              </a:spcBef>
              <a:spcAft>
                <a:spcPts val="0"/>
              </a:spcAft>
              <a:buNone/>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and Rent Owing are highly correlated.</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a:p>
            <a:pPr marL="914400" lvl="1" indent="-330200" algn="l" rtl="0">
              <a:lnSpc>
                <a:spcPct val="150000"/>
              </a:lnSpc>
              <a:spcBef>
                <a:spcPts val="0"/>
              </a:spcBef>
              <a:spcAft>
                <a:spcPts val="0"/>
              </a:spcAft>
              <a:buClr>
                <a:srgbClr val="D4D4D4"/>
              </a:buClr>
              <a:buSzPts val="1600"/>
              <a:buFont typeface="Century Gothic" panose="020B0502020202020204"/>
              <a:buChar char="○"/>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East Boston had the highest sum of  RRF Award</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a:p>
            <a:pPr marL="914400" lvl="0" indent="0" algn="l" rtl="0">
              <a:lnSpc>
                <a:spcPct val="150000"/>
              </a:lnSpc>
              <a:spcBef>
                <a:spcPts val="0"/>
              </a:spcBef>
              <a:spcAft>
                <a:spcPts val="0"/>
              </a:spcAft>
              <a:buNone/>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and Rent Owing</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a:p>
            <a:pPr marL="914400" lvl="1" indent="-330200" algn="l" rtl="0">
              <a:lnSpc>
                <a:spcPct val="150000"/>
              </a:lnSpc>
              <a:spcBef>
                <a:spcPts val="0"/>
              </a:spcBef>
              <a:spcAft>
                <a:spcPts val="0"/>
              </a:spcAft>
              <a:buClr>
                <a:srgbClr val="D4D4D4"/>
              </a:buClr>
              <a:buSzPts val="1600"/>
              <a:buFont typeface="Century Gothic" panose="020B0502020202020204"/>
              <a:buChar char="○"/>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And if we consider the sum of three parts</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a:p>
            <a:pPr marL="914400" lvl="0" indent="0" algn="l" rtl="0">
              <a:lnSpc>
                <a:spcPct val="150000"/>
              </a:lnSpc>
              <a:spcBef>
                <a:spcPts val="0"/>
              </a:spcBef>
              <a:spcAft>
                <a:spcPts val="0"/>
              </a:spcAft>
              <a:buNone/>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of Dorchester, it got the second highest RRF Award.</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218" name="Google Shape;218;g1b069364e32_1_21"/>
          <p:cNvPicPr preferRelativeResize="0"/>
          <p:nvPr/>
        </p:nvPicPr>
        <p:blipFill>
          <a:blip r:embed="rId1"/>
          <a:stretch>
            <a:fillRect/>
          </a:stretch>
        </p:blipFill>
        <p:spPr>
          <a:xfrm>
            <a:off x="6519125" y="3161200"/>
            <a:ext cx="5480938" cy="297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22" name="Shape 222"/>
        <p:cNvGrpSpPr/>
        <p:nvPr/>
      </p:nvGrpSpPr>
      <p:grpSpPr>
        <a:xfrm>
          <a:off x="0" y="0"/>
          <a:ext cx="0" cy="0"/>
          <a:chOff x="0" y="0"/>
          <a:chExt cx="0" cy="0"/>
        </a:xfrm>
      </p:grpSpPr>
      <p:sp>
        <p:nvSpPr>
          <p:cNvPr id="223" name="Google Shape;223;g1b069364e32_1_5"/>
          <p:cNvSpPr txBox="1"/>
          <p:nvPr>
            <p:ph type="title"/>
          </p:nvPr>
        </p:nvSpPr>
        <p:spPr>
          <a:xfrm>
            <a:off x="336337" y="64325"/>
            <a:ext cx="8534400" cy="1507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US"/>
              <a:t>C</a:t>
            </a:r>
            <a:r>
              <a:rPr lang="en-US"/>
              <a:t>annabis Registry</a:t>
            </a:r>
            <a:r>
              <a:rPr lang="en-US"/>
              <a:t> Analysis</a:t>
            </a:r>
            <a:endParaRPr lang="en-US"/>
          </a:p>
        </p:txBody>
      </p:sp>
      <p:sp>
        <p:nvSpPr>
          <p:cNvPr id="224" name="Google Shape;224;g1b069364e32_1_5"/>
          <p:cNvSpPr txBox="1"/>
          <p:nvPr/>
        </p:nvSpPr>
        <p:spPr>
          <a:xfrm>
            <a:off x="392500" y="1229650"/>
            <a:ext cx="9009300" cy="19086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50000"/>
              </a:lnSpc>
              <a:spcBef>
                <a:spcPts val="0"/>
              </a:spcBef>
              <a:spcAft>
                <a:spcPts val="0"/>
              </a:spcAft>
              <a:buClr>
                <a:srgbClr val="D4D4D4"/>
              </a:buClr>
              <a:buSzPts val="1600"/>
              <a:buFont typeface="Century Gothic" panose="020B0502020202020204"/>
              <a:buChar char="●"/>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Dorchester and Boston have the most facilities with cannabis license, then Mattapan, then Brighton and Roxbury.</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a:p>
            <a:pPr marL="457200" lvl="0" indent="-330200" algn="l" rtl="0">
              <a:lnSpc>
                <a:spcPct val="150000"/>
              </a:lnSpc>
              <a:spcBef>
                <a:spcPts val="0"/>
              </a:spcBef>
              <a:spcAft>
                <a:spcPts val="0"/>
              </a:spcAft>
              <a:buClr>
                <a:srgbClr val="D4D4D4"/>
              </a:buClr>
              <a:buSzPts val="1600"/>
              <a:buFont typeface="Century Gothic" panose="020B0502020202020204"/>
              <a:buChar char="●"/>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There are about 15% records didn't show the type of the license.</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a:p>
            <a:pPr marL="457200" lvl="0" indent="-330200" algn="l" rtl="0">
              <a:lnSpc>
                <a:spcPct val="150000"/>
              </a:lnSpc>
              <a:spcBef>
                <a:spcPts val="0"/>
              </a:spcBef>
              <a:spcAft>
                <a:spcPts val="0"/>
              </a:spcAft>
              <a:buClr>
                <a:srgbClr val="D4D4D4"/>
              </a:buClr>
              <a:buSzPts val="1600"/>
              <a:buFont typeface="Century Gothic" panose="020B0502020202020204"/>
              <a:buChar char="●"/>
            </a:pPr>
            <a:r>
              <a:rPr lang="en-US" sz="1600">
                <a:solidFill>
                  <a:srgbClr val="D4D4D4"/>
                </a:solidFill>
                <a:latin typeface="Century Gothic" panose="020B0502020202020204"/>
                <a:ea typeface="Century Gothic" panose="020B0502020202020204"/>
                <a:cs typeface="Century Gothic" panose="020B0502020202020204"/>
                <a:sym typeface="Century Gothic" panose="020B0502020202020204"/>
              </a:rPr>
              <a:t>The most commonly used license is Recreational retail cannabis dispensary, and then Adult use dispensary.</a:t>
            </a:r>
            <a:endParaRPr sz="1600">
              <a:solidFill>
                <a:srgbClr val="D4D4D4"/>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225" name="Google Shape;225;g1b069364e32_1_5"/>
          <p:cNvPicPr preferRelativeResize="0"/>
          <p:nvPr/>
        </p:nvPicPr>
        <p:blipFill>
          <a:blip r:embed="rId1"/>
          <a:stretch>
            <a:fillRect/>
          </a:stretch>
        </p:blipFill>
        <p:spPr>
          <a:xfrm rot="5400000">
            <a:off x="6793214" y="2262663"/>
            <a:ext cx="3427875" cy="5179050"/>
          </a:xfrm>
          <a:prstGeom prst="rect">
            <a:avLst/>
          </a:prstGeom>
          <a:noFill/>
          <a:ln>
            <a:noFill/>
          </a:ln>
        </p:spPr>
      </p:pic>
      <p:pic>
        <p:nvPicPr>
          <p:cNvPr id="226" name="Google Shape;226;g1b069364e32_1_5"/>
          <p:cNvPicPr preferRelativeResize="0"/>
          <p:nvPr/>
        </p:nvPicPr>
        <p:blipFill>
          <a:blip r:embed="rId2"/>
          <a:stretch>
            <a:fillRect/>
          </a:stretch>
        </p:blipFill>
        <p:spPr>
          <a:xfrm rot="5400000">
            <a:off x="1385438" y="3006436"/>
            <a:ext cx="3464700" cy="3728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g1b048a5ea06_0_20"/>
          <p:cNvSpPr txBox="1"/>
          <p:nvPr/>
        </p:nvSpPr>
        <p:spPr>
          <a:xfrm>
            <a:off x="402675" y="1364938"/>
            <a:ext cx="10057200" cy="1700700"/>
          </a:xfrm>
          <a:prstGeom prst="rect">
            <a:avLst/>
          </a:prstGeom>
          <a:noFill/>
          <a:ln>
            <a:noFill/>
          </a:ln>
        </p:spPr>
        <p:txBody>
          <a:bodyPr spcFirstLastPara="1" wrap="square" lIns="91425" tIns="91425" rIns="91425" bIns="91425" anchor="t" anchorCtr="0">
            <a:spAutoFit/>
          </a:bodyPr>
          <a:lstStyle/>
          <a:p>
            <a:pPr marL="0" lvl="0" indent="0" algn="l" rtl="0">
              <a:spcBef>
                <a:spcPts val="420"/>
              </a:spcBef>
              <a:spcAft>
                <a:spcPts val="0"/>
              </a:spcAft>
              <a:buNone/>
            </a:pPr>
            <a:r>
              <a:rPr lang="en-US" sz="1900">
                <a:solidFill>
                  <a:schemeClr val="lt1"/>
                </a:solidFill>
                <a:latin typeface="Century Gothic" panose="020B0502020202020204"/>
                <a:ea typeface="Century Gothic" panose="020B0502020202020204"/>
                <a:cs typeface="Century Gothic" panose="020B0502020202020204"/>
                <a:sym typeface="Century Gothic" panose="020B0502020202020204"/>
              </a:rPr>
              <a:t>We counted the budget totals for all neighborhoods. It can be found that citywide has the highest total budget.</a:t>
            </a: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420"/>
              </a:spcBef>
              <a:spcAft>
                <a:spcPts val="0"/>
              </a:spcAft>
              <a:buNone/>
            </a:pPr>
            <a:r>
              <a:rPr lang="en-US" sz="1900">
                <a:solidFill>
                  <a:schemeClr val="lt1"/>
                </a:solidFill>
                <a:latin typeface="Century Gothic" panose="020B0502020202020204"/>
                <a:ea typeface="Century Gothic" panose="020B0502020202020204"/>
                <a:cs typeface="Century Gothic" panose="020B0502020202020204"/>
                <a:sym typeface="Century Gothic" panose="020B0502020202020204"/>
              </a:rPr>
              <a:t>Meanwhile, the status of all projects is also analyzed. The status of most projects are: In Design, New Project and To Be Scheduled. This can reflect the very good project vitality in Boston, which means that there are many new projects being conceived.</a:t>
            </a: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32" name="Google Shape;232;g1b048a5ea06_0_20"/>
          <p:cNvSpPr txBox="1"/>
          <p:nvPr>
            <p:ph type="ctrTitle" idx="4294967295"/>
          </p:nvPr>
        </p:nvSpPr>
        <p:spPr>
          <a:xfrm>
            <a:off x="496300" y="403200"/>
            <a:ext cx="8001000" cy="599400"/>
          </a:xfrm>
          <a:prstGeom prst="rect">
            <a:avLst/>
          </a:prstGeom>
        </p:spPr>
        <p:txBody>
          <a:bodyPr spcFirstLastPara="1" wrap="square" lIns="91425" tIns="45700" rIns="91425" bIns="45700" anchor="ctr" anchorCtr="0">
            <a:normAutofit/>
          </a:bodyPr>
          <a:lstStyle/>
          <a:p>
            <a:pPr marL="0" lvl="0" indent="0" algn="l" rtl="0">
              <a:spcBef>
                <a:spcPts val="420"/>
              </a:spcBef>
              <a:spcAft>
                <a:spcPts val="0"/>
              </a:spcAft>
              <a:buClr>
                <a:schemeClr val="dk1"/>
              </a:buClr>
              <a:buSzPts val="1100"/>
              <a:buFont typeface="Arial" panose="020B0604020202020204"/>
              <a:buNone/>
            </a:pPr>
            <a:r>
              <a:rPr lang="en-US" sz="2800"/>
              <a:t>Capital Investments Dataset</a:t>
            </a:r>
            <a:endParaRPr sz="2800"/>
          </a:p>
        </p:txBody>
      </p:sp>
      <p:pic>
        <p:nvPicPr>
          <p:cNvPr id="233" name="Google Shape;233;g1b048a5ea06_0_20"/>
          <p:cNvPicPr preferRelativeResize="0"/>
          <p:nvPr/>
        </p:nvPicPr>
        <p:blipFill>
          <a:blip r:embed="rId1"/>
          <a:stretch>
            <a:fillRect/>
          </a:stretch>
        </p:blipFill>
        <p:spPr>
          <a:xfrm>
            <a:off x="496291" y="3134949"/>
            <a:ext cx="8235857" cy="3531900"/>
          </a:xfrm>
          <a:prstGeom prst="rect">
            <a:avLst/>
          </a:prstGeom>
          <a:noFill/>
          <a:ln>
            <a:noFill/>
          </a:ln>
        </p:spPr>
      </p:pic>
      <p:pic>
        <p:nvPicPr>
          <p:cNvPr id="234" name="Google Shape;234;g1b048a5ea06_0_20"/>
          <p:cNvPicPr preferRelativeResize="0"/>
          <p:nvPr/>
        </p:nvPicPr>
        <p:blipFill>
          <a:blip r:embed="rId2"/>
          <a:stretch>
            <a:fillRect/>
          </a:stretch>
        </p:blipFill>
        <p:spPr>
          <a:xfrm>
            <a:off x="9074441" y="3241850"/>
            <a:ext cx="2768484" cy="342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38" name="Shape 238"/>
        <p:cNvGrpSpPr/>
        <p:nvPr/>
      </p:nvGrpSpPr>
      <p:grpSpPr>
        <a:xfrm>
          <a:off x="0" y="0"/>
          <a:ext cx="0" cy="0"/>
          <a:chOff x="0" y="0"/>
          <a:chExt cx="0" cy="0"/>
        </a:xfrm>
      </p:grpSpPr>
      <p:sp>
        <p:nvSpPr>
          <p:cNvPr id="239" name="Google Shape;239;g1b048a5ea06_0_28"/>
          <p:cNvSpPr txBox="1"/>
          <p:nvPr/>
        </p:nvSpPr>
        <p:spPr>
          <a:xfrm>
            <a:off x="468200" y="1228450"/>
            <a:ext cx="9420600" cy="2285700"/>
          </a:xfrm>
          <a:prstGeom prst="rect">
            <a:avLst/>
          </a:prstGeom>
          <a:noFill/>
          <a:ln>
            <a:noFill/>
          </a:ln>
        </p:spPr>
        <p:txBody>
          <a:bodyPr spcFirstLastPara="1" wrap="square" lIns="91425" tIns="91425" rIns="91425" bIns="91425" anchor="t" anchorCtr="0">
            <a:spAutoFit/>
          </a:bodyPr>
          <a:lstStyle/>
          <a:p>
            <a:pPr marL="0" lvl="0" indent="0" algn="l" rtl="0">
              <a:spcBef>
                <a:spcPts val="420"/>
              </a:spcBef>
              <a:spcAft>
                <a:spcPts val="0"/>
              </a:spcAft>
              <a:buNone/>
            </a:pPr>
            <a:r>
              <a:rPr lang="en-US" sz="1900">
                <a:solidFill>
                  <a:schemeClr val="lt1"/>
                </a:solidFill>
                <a:latin typeface="Century Gothic" panose="020B0502020202020204"/>
                <a:ea typeface="Century Gothic" panose="020B0502020202020204"/>
                <a:cs typeface="Century Gothic" panose="020B0502020202020204"/>
                <a:sym typeface="Century Gothic" panose="020B0502020202020204"/>
              </a:rPr>
              <a:t>We analyzed the Number of Business Services Per Main Street and Estimated Total Employment Per Service.</a:t>
            </a: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0" lvl="0" indent="0" algn="l" rtl="0">
              <a:spcBef>
                <a:spcPts val="420"/>
              </a:spcBef>
              <a:spcAft>
                <a:spcPts val="0"/>
              </a:spcAft>
              <a:buNone/>
            </a:pPr>
            <a:r>
              <a:rPr lang="en-US" sz="1900">
                <a:solidFill>
                  <a:schemeClr val="lt1"/>
                </a:solidFill>
                <a:latin typeface="Century Gothic" panose="020B0502020202020204"/>
                <a:ea typeface="Century Gothic" panose="020B0502020202020204"/>
                <a:cs typeface="Century Gothic" panose="020B0502020202020204"/>
                <a:sym typeface="Century Gothic" panose="020B0502020202020204"/>
              </a:rPr>
              <a:t>The chart below shows that the healthcare service requires the most employment, it is twice as much as the accommodation service. This is very logical. In the context of the pandemic, it accurately reflects the current living needs of citizens. Citizens are under increasing pressure on medical care and accommodation.</a:t>
            </a: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40" name="Google Shape;240;g1b048a5ea06_0_28"/>
          <p:cNvSpPr txBox="1"/>
          <p:nvPr>
            <p:ph type="ctrTitle" idx="4294967295"/>
          </p:nvPr>
        </p:nvSpPr>
        <p:spPr>
          <a:xfrm>
            <a:off x="505675" y="487475"/>
            <a:ext cx="8001000" cy="599400"/>
          </a:xfrm>
          <a:prstGeom prst="rect">
            <a:avLst/>
          </a:prstGeom>
        </p:spPr>
        <p:txBody>
          <a:bodyPr spcFirstLastPara="1" wrap="square" lIns="91425" tIns="45700" rIns="91425" bIns="45700" anchor="ctr" anchorCtr="0">
            <a:normAutofit/>
          </a:bodyPr>
          <a:lstStyle/>
          <a:p>
            <a:pPr marL="0" lvl="0" indent="0" algn="l" rtl="0">
              <a:spcBef>
                <a:spcPts val="420"/>
              </a:spcBef>
              <a:spcAft>
                <a:spcPts val="0"/>
              </a:spcAft>
              <a:buNone/>
            </a:pPr>
            <a:r>
              <a:rPr lang="en-US" sz="2800"/>
              <a:t>Main Street Business</a:t>
            </a:r>
            <a:r>
              <a:rPr lang="en-US" sz="2800"/>
              <a:t> Dataset</a:t>
            </a:r>
            <a:endParaRPr sz="2800"/>
          </a:p>
        </p:txBody>
      </p:sp>
      <p:pic>
        <p:nvPicPr>
          <p:cNvPr id="241" name="Google Shape;241;g1b048a5ea06_0_28"/>
          <p:cNvPicPr preferRelativeResize="0"/>
          <p:nvPr/>
        </p:nvPicPr>
        <p:blipFill>
          <a:blip r:embed="rId1"/>
          <a:stretch>
            <a:fillRect/>
          </a:stretch>
        </p:blipFill>
        <p:spPr>
          <a:xfrm>
            <a:off x="3393675" y="3253675"/>
            <a:ext cx="6841526" cy="347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45" name="Shape 245"/>
        <p:cNvGrpSpPr/>
        <p:nvPr/>
      </p:nvGrpSpPr>
      <p:grpSpPr>
        <a:xfrm>
          <a:off x="0" y="0"/>
          <a:ext cx="0" cy="0"/>
          <a:chOff x="0" y="0"/>
          <a:chExt cx="0" cy="0"/>
        </a:xfrm>
      </p:grpSpPr>
      <p:sp>
        <p:nvSpPr>
          <p:cNvPr id="246" name="Google Shape;246;g1b069364e32_0_0"/>
          <p:cNvSpPr txBox="1"/>
          <p:nvPr>
            <p:ph type="body" idx="1"/>
          </p:nvPr>
        </p:nvSpPr>
        <p:spPr>
          <a:xfrm>
            <a:off x="684200" y="1516500"/>
            <a:ext cx="5777400" cy="4825800"/>
          </a:xfrm>
          <a:prstGeom prst="rect">
            <a:avLst/>
          </a:prstGeom>
        </p:spPr>
        <p:txBody>
          <a:bodyPr spcFirstLastPara="1" wrap="square" lIns="91425" tIns="45700" rIns="91425" bIns="45700" anchor="t" anchorCtr="0">
            <a:normAutofit lnSpcReduction="10000"/>
          </a:bodyPr>
          <a:lstStyle/>
          <a:p>
            <a:pPr marL="457200" lvl="0" indent="-320040" algn="l" rtl="0">
              <a:spcBef>
                <a:spcPts val="360"/>
              </a:spcBef>
              <a:spcAft>
                <a:spcPts val="0"/>
              </a:spcAft>
              <a:buSzPts val="1440"/>
              <a:buChar char="▶"/>
            </a:pPr>
            <a:r>
              <a:rPr lang="en-US"/>
              <a:t>Boston 311:  Residents request city services for a variety of topics</a:t>
            </a:r>
            <a:br>
              <a:rPr lang="en-US"/>
            </a:br>
            <a:endParaRPr lang="en-US"/>
          </a:p>
          <a:p>
            <a:pPr marL="457200" lvl="0" indent="-320040" algn="l" rtl="0">
              <a:spcBef>
                <a:spcPts val="0"/>
              </a:spcBef>
              <a:spcAft>
                <a:spcPts val="0"/>
              </a:spcAft>
              <a:buSzPts val="1440"/>
              <a:buChar char="▶"/>
            </a:pPr>
            <a:r>
              <a:rPr lang="en-US"/>
              <a:t>Explore how </a:t>
            </a:r>
            <a:r>
              <a:rPr lang="en-US"/>
              <a:t>service requests varied across different neighborhoods/demographics of Boston area.</a:t>
            </a:r>
            <a:br>
              <a:rPr lang="en-US"/>
            </a:br>
            <a:endParaRPr lang="en-US"/>
          </a:p>
          <a:p>
            <a:pPr marL="457200" lvl="0" indent="-320040" algn="l" rtl="0">
              <a:spcBef>
                <a:spcPts val="0"/>
              </a:spcBef>
              <a:spcAft>
                <a:spcPts val="0"/>
              </a:spcAft>
              <a:buSzPts val="1440"/>
              <a:buChar char="▶"/>
            </a:pPr>
            <a:r>
              <a:rPr lang="en-US"/>
              <a:t>Explore which types of requests are more likely to be closed quicker and if this varied by Area</a:t>
            </a:r>
            <a:br>
              <a:rPr lang="en-US"/>
            </a:br>
            <a:endParaRPr lang="en-US"/>
          </a:p>
          <a:p>
            <a:pPr marL="457200" lvl="0" indent="-320040" algn="l" rtl="0">
              <a:spcBef>
                <a:spcPts val="0"/>
              </a:spcBef>
              <a:spcAft>
                <a:spcPts val="0"/>
              </a:spcAft>
              <a:buSzPts val="1440"/>
              <a:buChar char="▶"/>
            </a:pPr>
            <a:r>
              <a:rPr lang="en-US"/>
              <a:t>Determine how the Covid-19 pandemic request types and how it affected response times.</a:t>
            </a:r>
            <a:br>
              <a:rPr lang="en-US"/>
            </a:br>
            <a:endParaRPr lang="en-US"/>
          </a:p>
          <a:p>
            <a:pPr marL="457200" lvl="0" indent="-320040" algn="l" rtl="0">
              <a:spcBef>
                <a:spcPts val="0"/>
              </a:spcBef>
              <a:spcAft>
                <a:spcPts val="0"/>
              </a:spcAft>
              <a:buSzPts val="1440"/>
              <a:buChar char="▶"/>
            </a:pPr>
            <a:r>
              <a:rPr lang="en-US"/>
              <a:t>Analyzed Data from 2017-Present</a:t>
            </a:r>
            <a:endParaRPr lang="en-US"/>
          </a:p>
        </p:txBody>
      </p:sp>
      <p:sp>
        <p:nvSpPr>
          <p:cNvPr id="247" name="Google Shape;247;g1b069364e32_0_0"/>
          <p:cNvSpPr txBox="1"/>
          <p:nvPr>
            <p:ph type="title"/>
          </p:nvPr>
        </p:nvSpPr>
        <p:spPr>
          <a:xfrm>
            <a:off x="684200" y="240800"/>
            <a:ext cx="8534400" cy="1275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Boston 311 Extension Project </a:t>
            </a:r>
            <a:br>
              <a:rPr lang="en-US"/>
            </a:br>
            <a:r>
              <a:rPr lang="en-US" sz="2800"/>
              <a:t>Overview</a:t>
            </a:r>
            <a:endParaRPr sz="2800"/>
          </a:p>
        </p:txBody>
      </p:sp>
      <p:pic>
        <p:nvPicPr>
          <p:cNvPr id="248" name="Google Shape;248;g1b069364e32_0_0"/>
          <p:cNvPicPr preferRelativeResize="0"/>
          <p:nvPr/>
        </p:nvPicPr>
        <p:blipFill>
          <a:blip r:embed="rId1"/>
          <a:stretch>
            <a:fillRect/>
          </a:stretch>
        </p:blipFill>
        <p:spPr>
          <a:xfrm>
            <a:off x="6461600" y="1516500"/>
            <a:ext cx="5618748" cy="5006376"/>
          </a:xfrm>
          <a:prstGeom prst="rect">
            <a:avLst/>
          </a:prstGeom>
          <a:noFill/>
          <a:ln>
            <a:noFill/>
          </a:ln>
        </p:spPr>
      </p:pic>
      <p:sp>
        <p:nvSpPr>
          <p:cNvPr id="249" name="Google Shape;249;g1b069364e32_0_0"/>
          <p:cNvSpPr txBox="1"/>
          <p:nvPr/>
        </p:nvSpPr>
        <p:spPr>
          <a:xfrm>
            <a:off x="9410950" y="6522875"/>
            <a:ext cx="2669400" cy="335100"/>
          </a:xfrm>
          <a:prstGeom prst="rect">
            <a:avLst/>
          </a:prstGeom>
          <a:noFill/>
          <a:ln>
            <a:noFill/>
          </a:ln>
        </p:spPr>
        <p:txBody>
          <a:bodyPr spcFirstLastPara="1" wrap="square" lIns="91425" tIns="91425" rIns="91425" bIns="91425" anchor="t" anchorCtr="0">
            <a:normAutofit fontScale="85000" lnSpcReduction="20000"/>
          </a:bodyPr>
          <a:lstStyle/>
          <a:p>
            <a:pPr marL="0" lvl="0" indent="0" algn="r" rtl="0">
              <a:spcBef>
                <a:spcPts val="0"/>
              </a:spcBef>
              <a:spcAft>
                <a:spcPts val="0"/>
              </a:spcAft>
              <a:buNone/>
            </a:pPr>
            <a:r>
              <a:rPr lang="en-US">
                <a:solidFill>
                  <a:schemeClr val="lt1"/>
                </a:solidFill>
                <a:latin typeface="Century Gothic" panose="020B0502020202020204"/>
                <a:ea typeface="Century Gothic" panose="020B0502020202020204"/>
                <a:cs typeface="Century Gothic" panose="020B0502020202020204"/>
                <a:sym typeface="Century Gothic" panose="020B0502020202020204"/>
              </a:rPr>
              <a:t>*Closed Requests Shown</a:t>
            </a:r>
            <a:endParaRPr>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g1b069364e32_0_10"/>
          <p:cNvSpPr txBox="1"/>
          <p:nvPr>
            <p:ph type="title"/>
          </p:nvPr>
        </p:nvSpPr>
        <p:spPr>
          <a:xfrm>
            <a:off x="279600" y="233825"/>
            <a:ext cx="8939100" cy="1194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Boston 311 Extension Project </a:t>
            </a:r>
            <a:endParaRPr lang="en-US"/>
          </a:p>
          <a:p>
            <a:pPr marL="0" lvl="0" indent="0" algn="l" rtl="0">
              <a:spcBef>
                <a:spcPts val="0"/>
              </a:spcBef>
              <a:spcAft>
                <a:spcPts val="0"/>
              </a:spcAft>
              <a:buNone/>
            </a:pPr>
            <a:r>
              <a:rPr lang="en-US" sz="2800"/>
              <a:t>Enquiries Breakdown </a:t>
            </a:r>
            <a:endParaRPr sz="2800"/>
          </a:p>
        </p:txBody>
      </p:sp>
      <p:sp>
        <p:nvSpPr>
          <p:cNvPr id="255" name="Google Shape;255;g1b069364e32_0_10"/>
          <p:cNvSpPr txBox="1"/>
          <p:nvPr>
            <p:ph type="body" idx="1"/>
          </p:nvPr>
        </p:nvSpPr>
        <p:spPr>
          <a:xfrm>
            <a:off x="279600" y="4646500"/>
            <a:ext cx="11727300" cy="1784100"/>
          </a:xfrm>
          <a:prstGeom prst="rect">
            <a:avLst/>
          </a:prstGeom>
        </p:spPr>
        <p:txBody>
          <a:bodyPr spcFirstLastPara="1" wrap="square" lIns="91425" tIns="45700" rIns="91425" bIns="45700" anchor="ctr" anchorCtr="0">
            <a:normAutofit fontScale="77500" lnSpcReduction="20000"/>
          </a:bodyPr>
          <a:lstStyle/>
          <a:p>
            <a:pPr marL="457200" lvl="0" indent="-299720" algn="l" rtl="0">
              <a:spcBef>
                <a:spcPts val="360"/>
              </a:spcBef>
              <a:spcAft>
                <a:spcPts val="0"/>
              </a:spcAft>
              <a:buSzPct val="72000"/>
              <a:buChar char="▶"/>
            </a:pPr>
            <a:r>
              <a:rPr lang="en-US"/>
              <a:t>Generally, largest number of Enquiries within Transportation and Public Works Departments</a:t>
            </a:r>
            <a:br>
              <a:rPr lang="en-US"/>
            </a:br>
            <a:endParaRPr lang="en-US"/>
          </a:p>
          <a:p>
            <a:pPr marL="457200" lvl="0" indent="-299720" algn="l" rtl="0">
              <a:spcBef>
                <a:spcPts val="0"/>
              </a:spcBef>
              <a:spcAft>
                <a:spcPts val="0"/>
              </a:spcAft>
              <a:buSzPct val="72000"/>
              <a:buChar char="▶"/>
            </a:pPr>
            <a:r>
              <a:rPr lang="en-US"/>
              <a:t>The top 4-5 enquiries make the majority of request</a:t>
            </a:r>
            <a:br>
              <a:rPr lang="en-US"/>
            </a:br>
            <a:endParaRPr lang="en-US"/>
          </a:p>
          <a:p>
            <a:pPr marL="914400" lvl="1" indent="-299720" algn="l" rtl="0">
              <a:spcBef>
                <a:spcPts val="0"/>
              </a:spcBef>
              <a:spcAft>
                <a:spcPts val="0"/>
              </a:spcAft>
              <a:buSzPct val="80000"/>
              <a:buChar char="▶"/>
            </a:pPr>
            <a:r>
              <a:rPr lang="en-US"/>
              <a:t>Enforcement &amp; Abandoned Vehicles</a:t>
            </a:r>
            <a:endParaRPr lang="en-US"/>
          </a:p>
          <a:p>
            <a:pPr marL="914400" lvl="1" indent="-299720" algn="l" rtl="0">
              <a:spcBef>
                <a:spcPts val="0"/>
              </a:spcBef>
              <a:spcAft>
                <a:spcPts val="0"/>
              </a:spcAft>
              <a:buSzPct val="80000"/>
              <a:buChar char="▶"/>
            </a:pPr>
            <a:r>
              <a:rPr lang="en-US"/>
              <a:t>Street Cleaning</a:t>
            </a:r>
            <a:endParaRPr lang="en-US"/>
          </a:p>
          <a:p>
            <a:pPr marL="914400" lvl="1" indent="-299720" algn="l" rtl="0">
              <a:spcBef>
                <a:spcPts val="0"/>
              </a:spcBef>
              <a:spcAft>
                <a:spcPts val="0"/>
              </a:spcAft>
              <a:buSzPct val="80000"/>
              <a:buChar char="▶"/>
            </a:pPr>
            <a:r>
              <a:rPr lang="en-US"/>
              <a:t>Code Enforcement</a:t>
            </a:r>
            <a:endParaRPr lang="en-US"/>
          </a:p>
          <a:p>
            <a:pPr marL="914400" lvl="1" indent="-299720" algn="l" rtl="0">
              <a:spcBef>
                <a:spcPts val="0"/>
              </a:spcBef>
              <a:spcAft>
                <a:spcPts val="0"/>
              </a:spcAft>
              <a:buSzPct val="80000"/>
              <a:buChar char="▶"/>
            </a:pPr>
            <a:r>
              <a:rPr lang="en-US"/>
              <a:t>Sanitation </a:t>
            </a:r>
            <a:endParaRPr lang="en-US"/>
          </a:p>
          <a:p>
            <a:pPr marL="914400" lvl="1" indent="-299720" algn="l" rtl="0">
              <a:spcBef>
                <a:spcPts val="0"/>
              </a:spcBef>
              <a:spcAft>
                <a:spcPts val="0"/>
              </a:spcAft>
              <a:buSzPct val="80000"/>
              <a:buChar char="▶"/>
            </a:pPr>
            <a:r>
              <a:rPr lang="en-US"/>
              <a:t>Highway Maintenance</a:t>
            </a:r>
            <a:endParaRPr lang="en-US"/>
          </a:p>
        </p:txBody>
      </p:sp>
      <p:pic>
        <p:nvPicPr>
          <p:cNvPr id="256" name="Google Shape;256;g1b069364e32_0_10"/>
          <p:cNvPicPr preferRelativeResize="0"/>
          <p:nvPr/>
        </p:nvPicPr>
        <p:blipFill>
          <a:blip r:embed="rId1"/>
          <a:stretch>
            <a:fillRect/>
          </a:stretch>
        </p:blipFill>
        <p:spPr>
          <a:xfrm>
            <a:off x="279600" y="1729725"/>
            <a:ext cx="5877999" cy="2788700"/>
          </a:xfrm>
          <a:prstGeom prst="rect">
            <a:avLst/>
          </a:prstGeom>
          <a:noFill/>
          <a:ln>
            <a:noFill/>
          </a:ln>
        </p:spPr>
      </p:pic>
      <p:pic>
        <p:nvPicPr>
          <p:cNvPr id="257" name="Google Shape;257;g1b069364e32_0_10"/>
          <p:cNvPicPr preferRelativeResize="0"/>
          <p:nvPr/>
        </p:nvPicPr>
        <p:blipFill>
          <a:blip r:embed="rId2"/>
          <a:stretch>
            <a:fillRect/>
          </a:stretch>
        </p:blipFill>
        <p:spPr>
          <a:xfrm>
            <a:off x="6196246" y="1729725"/>
            <a:ext cx="5810830" cy="2788701"/>
          </a:xfrm>
          <a:prstGeom prst="rect">
            <a:avLst/>
          </a:prstGeom>
          <a:noFill/>
          <a:ln>
            <a:noFill/>
          </a:ln>
        </p:spPr>
      </p:pic>
      <p:sp>
        <p:nvSpPr>
          <p:cNvPr id="258" name="Google Shape;258;g1b069364e32_0_10"/>
          <p:cNvSpPr txBox="1"/>
          <p:nvPr/>
        </p:nvSpPr>
        <p:spPr>
          <a:xfrm>
            <a:off x="279600" y="1428725"/>
            <a:ext cx="5877900" cy="335100"/>
          </a:xfrm>
          <a:prstGeom prst="rect">
            <a:avLst/>
          </a:prstGeom>
          <a:noFill/>
          <a:ln>
            <a:noFill/>
          </a:ln>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US">
                <a:solidFill>
                  <a:schemeClr val="lt1"/>
                </a:solidFill>
                <a:latin typeface="Century Gothic" panose="020B0502020202020204"/>
                <a:ea typeface="Century Gothic" panose="020B0502020202020204"/>
                <a:cs typeface="Century Gothic" panose="020B0502020202020204"/>
                <a:sym typeface="Century Gothic" panose="020B0502020202020204"/>
              </a:rPr>
              <a:t>2022 Enquiries Breakdown By Neighborhood</a:t>
            </a:r>
            <a:endParaRPr>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59" name="Google Shape;259;g1b069364e32_0_10"/>
          <p:cNvSpPr txBox="1"/>
          <p:nvPr/>
        </p:nvSpPr>
        <p:spPr>
          <a:xfrm>
            <a:off x="6196313" y="1428725"/>
            <a:ext cx="5810700" cy="335100"/>
          </a:xfrm>
          <a:prstGeom prst="rect">
            <a:avLst/>
          </a:prstGeom>
          <a:noFill/>
          <a:ln>
            <a:noFill/>
          </a:ln>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US">
                <a:solidFill>
                  <a:schemeClr val="lt1"/>
                </a:solidFill>
                <a:latin typeface="Century Gothic" panose="020B0502020202020204"/>
                <a:ea typeface="Century Gothic" panose="020B0502020202020204"/>
                <a:cs typeface="Century Gothic" panose="020B0502020202020204"/>
                <a:sym typeface="Century Gothic" panose="020B0502020202020204"/>
              </a:rPr>
              <a:t>2022 Enquiries Occurrences</a:t>
            </a:r>
            <a:endParaRPr>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sp>
        <p:nvSpPr>
          <p:cNvPr id="264" name="Google Shape;264;g1b069364e32_0_34"/>
          <p:cNvSpPr txBox="1"/>
          <p:nvPr>
            <p:ph type="body" idx="1"/>
          </p:nvPr>
        </p:nvSpPr>
        <p:spPr>
          <a:xfrm>
            <a:off x="275500" y="6017625"/>
            <a:ext cx="11569200" cy="663300"/>
          </a:xfrm>
          <a:prstGeom prst="rect">
            <a:avLst/>
          </a:prstGeom>
        </p:spPr>
        <p:txBody>
          <a:bodyPr spcFirstLastPara="1" wrap="square" lIns="91425" tIns="45700" rIns="91425" bIns="45700" anchor="ctr" anchorCtr="0">
            <a:normAutofit/>
          </a:bodyPr>
          <a:lstStyle/>
          <a:p>
            <a:pPr marL="0" lvl="0" indent="0" algn="l" rtl="0">
              <a:spcBef>
                <a:spcPts val="360"/>
              </a:spcBef>
              <a:spcAft>
                <a:spcPts val="0"/>
              </a:spcAft>
              <a:buNone/>
            </a:pPr>
          </a:p>
        </p:txBody>
      </p:sp>
      <p:sp>
        <p:nvSpPr>
          <p:cNvPr id="265" name="Google Shape;265;g1b069364e32_0_34"/>
          <p:cNvSpPr txBox="1"/>
          <p:nvPr>
            <p:ph type="title"/>
          </p:nvPr>
        </p:nvSpPr>
        <p:spPr>
          <a:xfrm>
            <a:off x="275500" y="248700"/>
            <a:ext cx="8943000" cy="1207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panose="020B0604020202020204"/>
              <a:buNone/>
            </a:pPr>
            <a:r>
              <a:rPr lang="en-US"/>
              <a:t>Boston 311 Extension Project </a:t>
            </a:r>
            <a:br>
              <a:rPr lang="en-US"/>
            </a:br>
            <a:r>
              <a:rPr lang="en-US" sz="2800"/>
              <a:t>Time to Close Enquiries</a:t>
            </a:r>
            <a:endParaRPr lang="en-US" sz="2800"/>
          </a:p>
        </p:txBody>
      </p:sp>
      <p:pic>
        <p:nvPicPr>
          <p:cNvPr id="266" name="Google Shape;266;g1b069364e32_0_34"/>
          <p:cNvPicPr preferRelativeResize="0"/>
          <p:nvPr/>
        </p:nvPicPr>
        <p:blipFill>
          <a:blip r:embed="rId1"/>
          <a:stretch>
            <a:fillRect/>
          </a:stretch>
        </p:blipFill>
        <p:spPr>
          <a:xfrm>
            <a:off x="199300" y="1512225"/>
            <a:ext cx="5917921" cy="4256625"/>
          </a:xfrm>
          <a:prstGeom prst="rect">
            <a:avLst/>
          </a:prstGeom>
          <a:noFill/>
          <a:ln>
            <a:noFill/>
          </a:ln>
        </p:spPr>
      </p:pic>
      <p:pic>
        <p:nvPicPr>
          <p:cNvPr id="267" name="Google Shape;267;g1b069364e32_0_34"/>
          <p:cNvPicPr preferRelativeResize="0"/>
          <p:nvPr/>
        </p:nvPicPr>
        <p:blipFill>
          <a:blip r:embed="rId2"/>
          <a:stretch>
            <a:fillRect/>
          </a:stretch>
        </p:blipFill>
        <p:spPr>
          <a:xfrm>
            <a:off x="6269621" y="1512225"/>
            <a:ext cx="5810830" cy="278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sp>
        <p:nvSpPr>
          <p:cNvPr id="272" name="Google Shape;272;g1b069364e32_0_52"/>
          <p:cNvSpPr txBox="1"/>
          <p:nvPr>
            <p:ph type="body" idx="1"/>
          </p:nvPr>
        </p:nvSpPr>
        <p:spPr>
          <a:xfrm>
            <a:off x="275500" y="5768850"/>
            <a:ext cx="11569200" cy="912000"/>
          </a:xfrm>
          <a:prstGeom prst="rect">
            <a:avLst/>
          </a:prstGeom>
        </p:spPr>
        <p:txBody>
          <a:bodyPr spcFirstLastPara="1" wrap="square" lIns="91425" tIns="45700" rIns="91425" bIns="45700" anchor="ctr" anchorCtr="0">
            <a:normAutofit/>
          </a:bodyPr>
          <a:lstStyle/>
          <a:p>
            <a:pPr marL="457200" lvl="0" indent="-320040" algn="l" rtl="0">
              <a:spcBef>
                <a:spcPts val="360"/>
              </a:spcBef>
              <a:spcAft>
                <a:spcPts val="0"/>
              </a:spcAft>
              <a:buSzPts val="1440"/>
              <a:buChar char="▶"/>
            </a:pPr>
            <a:r>
              <a:rPr lang="en-US"/>
              <a:t>South Boston has the lowest average response time and Jamaica Plain Has the highest</a:t>
            </a:r>
            <a:endParaRPr lang="en-US"/>
          </a:p>
          <a:p>
            <a:pPr marL="457200" lvl="0" indent="-320040" algn="l" rtl="0">
              <a:spcBef>
                <a:spcPts val="0"/>
              </a:spcBef>
              <a:spcAft>
                <a:spcPts val="0"/>
              </a:spcAft>
              <a:buSzPts val="1440"/>
              <a:buChar char="▶"/>
            </a:pPr>
            <a:r>
              <a:rPr lang="en-US"/>
              <a:t>Performed for each city, include each city in final project report</a:t>
            </a:r>
            <a:endParaRPr lang="en-US"/>
          </a:p>
        </p:txBody>
      </p:sp>
      <p:sp>
        <p:nvSpPr>
          <p:cNvPr id="273" name="Google Shape;273;g1b069364e32_0_52"/>
          <p:cNvSpPr txBox="1"/>
          <p:nvPr>
            <p:ph type="title"/>
          </p:nvPr>
        </p:nvSpPr>
        <p:spPr>
          <a:xfrm>
            <a:off x="275500" y="248700"/>
            <a:ext cx="8943000" cy="1207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Boston 311 Extension Project </a:t>
            </a:r>
            <a:br>
              <a:rPr lang="en-US"/>
            </a:br>
            <a:r>
              <a:rPr lang="en-US" sz="2800"/>
              <a:t>Time to Close Enquiries - Shortest vs. Longest Cities</a:t>
            </a:r>
            <a:endParaRPr lang="en-US" sz="2800"/>
          </a:p>
        </p:txBody>
      </p:sp>
      <p:pic>
        <p:nvPicPr>
          <p:cNvPr id="274" name="Google Shape;274;g1b069364e32_0_52"/>
          <p:cNvPicPr preferRelativeResize="0"/>
          <p:nvPr/>
        </p:nvPicPr>
        <p:blipFill>
          <a:blip r:embed="rId1"/>
          <a:stretch>
            <a:fillRect/>
          </a:stretch>
        </p:blipFill>
        <p:spPr>
          <a:xfrm>
            <a:off x="199300" y="1512225"/>
            <a:ext cx="5889131" cy="4171487"/>
          </a:xfrm>
          <a:prstGeom prst="rect">
            <a:avLst/>
          </a:prstGeom>
          <a:noFill/>
          <a:ln>
            <a:noFill/>
          </a:ln>
        </p:spPr>
      </p:pic>
      <p:pic>
        <p:nvPicPr>
          <p:cNvPr id="275" name="Google Shape;275;g1b069364e32_0_52"/>
          <p:cNvPicPr preferRelativeResize="0"/>
          <p:nvPr/>
        </p:nvPicPr>
        <p:blipFill>
          <a:blip r:embed="rId2"/>
          <a:stretch>
            <a:fillRect/>
          </a:stretch>
        </p:blipFill>
        <p:spPr>
          <a:xfrm>
            <a:off x="6164625" y="1512225"/>
            <a:ext cx="5889124" cy="41714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46" name="Shape 146"/>
        <p:cNvGrpSpPr/>
        <p:nvPr/>
      </p:nvGrpSpPr>
      <p:grpSpPr>
        <a:xfrm>
          <a:off x="0" y="0"/>
          <a:ext cx="0" cy="0"/>
          <a:chOff x="0" y="0"/>
          <a:chExt cx="0" cy="0"/>
        </a:xfrm>
      </p:grpSpPr>
      <p:sp>
        <p:nvSpPr>
          <p:cNvPr id="147" name="Google Shape;147;p2"/>
          <p:cNvSpPr txBox="1"/>
          <p:nvPr>
            <p:ph type="title"/>
          </p:nvPr>
        </p:nvSpPr>
        <p:spPr>
          <a:xfrm>
            <a:off x="684212" y="685800"/>
            <a:ext cx="8534400" cy="15070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1"/>
              </a:buClr>
              <a:buSzPct val="135000"/>
              <a:buFont typeface="Century Gothic" panose="020B0502020202020204"/>
              <a:buNone/>
            </a:pPr>
            <a:r>
              <a:rPr lang="en-US" u="sng"/>
              <a:t>COUNCILOR MEJIA X CITY SERVICES</a:t>
            </a:r>
            <a:br>
              <a:rPr lang="en-US"/>
            </a:br>
            <a:r>
              <a:rPr lang="en-US" sz="2000" cap="none"/>
              <a:t>Client Partner: 		Sandra Saavedra and Councilor Mejia</a:t>
            </a:r>
            <a:br>
              <a:rPr lang="en-US" sz="2000" cap="none"/>
            </a:br>
            <a:r>
              <a:rPr lang="en-US" sz="2000" cap="none"/>
              <a:t>Project Manager: 	Sophia Marian Sena</a:t>
            </a:r>
            <a:br>
              <a:rPr lang="en-US" sz="2000" cap="none"/>
            </a:br>
            <a:r>
              <a:rPr lang="en-US" sz="2000" cap="none"/>
              <a:t>Technical Engineer: 	Aidan Gomez</a:t>
            </a:r>
            <a:endParaRPr sz="3100" cap="none"/>
          </a:p>
        </p:txBody>
      </p:sp>
      <p:sp>
        <p:nvSpPr>
          <p:cNvPr id="148" name="Google Shape;148;p2"/>
          <p:cNvSpPr txBox="1"/>
          <p:nvPr>
            <p:ph type="body" idx="1"/>
          </p:nvPr>
        </p:nvSpPr>
        <p:spPr>
          <a:xfrm>
            <a:off x="684212" y="2379132"/>
            <a:ext cx="10058400" cy="3615267"/>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lnSpc>
                <a:spcPct val="100000"/>
              </a:lnSpc>
              <a:spcBef>
                <a:spcPts val="0"/>
              </a:spcBef>
              <a:spcAft>
                <a:spcPts val="0"/>
              </a:spcAft>
              <a:buSzPct val="80000"/>
              <a:buNone/>
            </a:pPr>
            <a:r>
              <a:rPr lang="en-US" b="1"/>
              <a:t>Motivation</a:t>
            </a:r>
            <a:endParaRPr lang="en-US" b="1"/>
          </a:p>
          <a:p>
            <a:pPr marL="285750" lvl="0" indent="-285750" algn="l" rtl="0">
              <a:lnSpc>
                <a:spcPct val="100000"/>
              </a:lnSpc>
              <a:spcBef>
                <a:spcPts val="970"/>
              </a:spcBef>
              <a:spcAft>
                <a:spcPts val="0"/>
              </a:spcAft>
              <a:buSzPct val="80000"/>
              <a:buChar char="▶"/>
            </a:pPr>
            <a:r>
              <a:rPr lang="en-US"/>
              <a:t>To ensure that the city of Boston equitably distributed relief funds across demographics (race, ethnicity, income, etc.) during Covid-19 Pandemic</a:t>
            </a:r>
            <a:endParaRPr lang="en-US"/>
          </a:p>
          <a:p>
            <a:pPr marL="0" lvl="0" indent="0" algn="l" rtl="0">
              <a:lnSpc>
                <a:spcPct val="100000"/>
              </a:lnSpc>
              <a:spcBef>
                <a:spcPts val="970"/>
              </a:spcBef>
              <a:spcAft>
                <a:spcPts val="0"/>
              </a:spcAft>
              <a:buSzPct val="80000"/>
              <a:buNone/>
            </a:pPr>
            <a:r>
              <a:rPr lang="en-US" b="1"/>
              <a:t>Goal</a:t>
            </a:r>
            <a:endParaRPr lang="en-US" b="1"/>
          </a:p>
          <a:p>
            <a:pPr marL="285750" lvl="0" indent="-285750" algn="l" rtl="0">
              <a:lnSpc>
                <a:spcPct val="100000"/>
              </a:lnSpc>
              <a:spcBef>
                <a:spcPts val="970"/>
              </a:spcBef>
              <a:spcAft>
                <a:spcPts val="0"/>
              </a:spcAft>
              <a:buSzPct val="80000"/>
              <a:buChar char="▶"/>
            </a:pPr>
            <a:r>
              <a:rPr lang="en-US"/>
              <a:t>Analyze business relief datasets along with available census data to determine the outreach and adequacy of the aid.</a:t>
            </a:r>
            <a:endParaRPr lang="en-US"/>
          </a:p>
          <a:p>
            <a:pPr marL="0" lvl="0" indent="0" algn="l" rtl="0">
              <a:lnSpc>
                <a:spcPct val="100000"/>
              </a:lnSpc>
              <a:spcBef>
                <a:spcPts val="970"/>
              </a:spcBef>
              <a:spcAft>
                <a:spcPts val="0"/>
              </a:spcAft>
              <a:buSzPct val="80000"/>
              <a:buNone/>
            </a:pPr>
            <a:r>
              <a:rPr lang="en-US" b="1"/>
              <a:t>Background</a:t>
            </a:r>
            <a:endParaRPr lang="en-US" b="1"/>
          </a:p>
          <a:p>
            <a:pPr marL="285750" lvl="0" indent="-285750" algn="l" rtl="0">
              <a:lnSpc>
                <a:spcPct val="100000"/>
              </a:lnSpc>
              <a:spcBef>
                <a:spcPts val="970"/>
              </a:spcBef>
              <a:spcAft>
                <a:spcPts val="0"/>
              </a:spcAft>
              <a:buSzPct val="80000"/>
              <a:buChar char="▶"/>
            </a:pPr>
            <a:r>
              <a:rPr lang="en-US"/>
              <a:t>Covid-19 had devastating effects on the economy, severely hindering business revenue and growth. It is believed that it disproportionately affected lower income residents and businesses.</a:t>
            </a:r>
            <a:endParaRPr lang="en-US"/>
          </a:p>
        </p:txBody>
      </p:sp>
      <p:sp>
        <p:nvSpPr>
          <p:cNvPr id="149" name="Google Shape;149;p2"/>
          <p:cNvSpPr txBox="1"/>
          <p:nvPr/>
        </p:nvSpPr>
        <p:spPr>
          <a:xfrm>
            <a:off x="9500681" y="1281419"/>
            <a:ext cx="2483861"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sng"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Team 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Derek Dumouchel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Zihao Shen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Tian Tan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Lu Yao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3" name="Shape 153"/>
        <p:cNvGrpSpPr/>
        <p:nvPr/>
      </p:nvGrpSpPr>
      <p:grpSpPr>
        <a:xfrm>
          <a:off x="0" y="0"/>
          <a:ext cx="0" cy="0"/>
          <a:chOff x="0" y="0"/>
          <a:chExt cx="0" cy="0"/>
        </a:xfrm>
      </p:grpSpPr>
      <p:sp>
        <p:nvSpPr>
          <p:cNvPr id="154" name="Google Shape;154;p3"/>
          <p:cNvSpPr txBox="1"/>
          <p:nvPr>
            <p:ph type="body" idx="1"/>
          </p:nvPr>
        </p:nvSpPr>
        <p:spPr>
          <a:xfrm>
            <a:off x="684212" y="1507960"/>
            <a:ext cx="10058400" cy="4486440"/>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lnSpc>
                <a:spcPct val="100000"/>
              </a:lnSpc>
              <a:spcBef>
                <a:spcPts val="0"/>
              </a:spcBef>
              <a:spcAft>
                <a:spcPts val="0"/>
              </a:spcAft>
              <a:buSzPct val="80000"/>
              <a:buNone/>
            </a:pPr>
            <a:r>
              <a:rPr lang="en-US" b="1"/>
              <a:t>Accomplishments</a:t>
            </a:r>
            <a:endParaRPr lang="en-US" b="1"/>
          </a:p>
          <a:p>
            <a:pPr marL="285750" lvl="0" indent="-285750" algn="l" rtl="0">
              <a:lnSpc>
                <a:spcPct val="100000"/>
              </a:lnSpc>
              <a:spcBef>
                <a:spcPts val="880"/>
              </a:spcBef>
              <a:spcAft>
                <a:spcPts val="0"/>
              </a:spcAft>
              <a:buSzPct val="80000"/>
              <a:buChar char="▶"/>
            </a:pPr>
            <a:r>
              <a:rPr lang="en-US"/>
              <a:t>Evaluation of race composition and population density.</a:t>
            </a:r>
            <a:endParaRPr lang="en-US"/>
          </a:p>
          <a:p>
            <a:pPr marL="285750" lvl="0" indent="-285750" algn="l" rtl="0">
              <a:lnSpc>
                <a:spcPct val="100000"/>
              </a:lnSpc>
              <a:spcBef>
                <a:spcPts val="880"/>
              </a:spcBef>
              <a:spcAft>
                <a:spcPts val="0"/>
              </a:spcAft>
              <a:buSzPct val="80000"/>
              <a:buChar char="▶"/>
            </a:pPr>
            <a:r>
              <a:rPr lang="en-US"/>
              <a:t>Dispersity of funds across neighborhoods</a:t>
            </a:r>
            <a:endParaRPr lang="en-US"/>
          </a:p>
          <a:p>
            <a:pPr marL="0" lvl="0" indent="0" algn="l" rtl="0">
              <a:lnSpc>
                <a:spcPct val="100000"/>
              </a:lnSpc>
              <a:spcBef>
                <a:spcPts val="880"/>
              </a:spcBef>
              <a:spcAft>
                <a:spcPts val="0"/>
              </a:spcAft>
              <a:buSzPct val="80000"/>
              <a:buNone/>
            </a:pPr>
            <a:r>
              <a:rPr lang="en-US" b="1"/>
              <a:t>Division of Labor</a:t>
            </a:r>
            <a:endParaRPr lang="en-US" b="1"/>
          </a:p>
          <a:p>
            <a:pPr marL="285750" lvl="0" indent="-285750" algn="l" rtl="0">
              <a:lnSpc>
                <a:spcPct val="100000"/>
              </a:lnSpc>
              <a:spcBef>
                <a:spcPts val="880"/>
              </a:spcBef>
              <a:spcAft>
                <a:spcPts val="0"/>
              </a:spcAft>
              <a:buSzPct val="80000"/>
              <a:buChar char="▶"/>
            </a:pPr>
            <a:r>
              <a:rPr lang="en-US"/>
              <a:t>Weekly meetings on Mondays to review goals and assessments. </a:t>
            </a:r>
            <a:endParaRPr lang="en-US"/>
          </a:p>
          <a:p>
            <a:pPr marL="285750" lvl="0" indent="-285750" algn="l" rtl="0">
              <a:lnSpc>
                <a:spcPct val="100000"/>
              </a:lnSpc>
              <a:spcBef>
                <a:spcPts val="880"/>
              </a:spcBef>
              <a:spcAft>
                <a:spcPts val="0"/>
              </a:spcAft>
              <a:buSzPct val="80000"/>
              <a:buChar char="▶"/>
            </a:pPr>
            <a:r>
              <a:rPr lang="en-US"/>
              <a:t>Status updates via Slack and Google Drive on Thursdays, prior to the weekly meetings with the project lead.</a:t>
            </a:r>
            <a:endParaRPr lang="en-US"/>
          </a:p>
          <a:p>
            <a:pPr marL="285750" lvl="0" indent="-285750" algn="l" rtl="0">
              <a:lnSpc>
                <a:spcPct val="100000"/>
              </a:lnSpc>
              <a:spcBef>
                <a:spcPts val="880"/>
              </a:spcBef>
              <a:spcAft>
                <a:spcPts val="0"/>
              </a:spcAft>
              <a:buSzPct val="80000"/>
              <a:buChar char="▶"/>
            </a:pPr>
            <a:r>
              <a:rPr lang="en-US"/>
              <a:t>Different datasets and features are reviewed and assessed by team members. </a:t>
            </a:r>
            <a:endParaRPr lang="en-US"/>
          </a:p>
          <a:p>
            <a:pPr marL="742950" lvl="1" indent="-285750" algn="l" rtl="0">
              <a:lnSpc>
                <a:spcPct val="100000"/>
              </a:lnSpc>
              <a:spcBef>
                <a:spcPts val="850"/>
              </a:spcBef>
              <a:spcAft>
                <a:spcPts val="0"/>
              </a:spcAft>
              <a:buSzPct val="80000"/>
              <a:buChar char="▶"/>
            </a:pPr>
            <a:r>
              <a:rPr lang="en-US"/>
              <a:t>E.g., Business Funds/Licenses dataset, Census block data, Geocode Analysis</a:t>
            </a:r>
            <a:endParaRPr lang="en-US"/>
          </a:p>
          <a:p>
            <a:pPr marL="285750" lvl="0" indent="-285750" algn="l" rtl="0">
              <a:lnSpc>
                <a:spcPct val="100000"/>
              </a:lnSpc>
              <a:spcBef>
                <a:spcPts val="880"/>
              </a:spcBef>
              <a:spcAft>
                <a:spcPts val="0"/>
              </a:spcAft>
              <a:buSzPct val="80000"/>
              <a:buChar char="▶"/>
            </a:pPr>
            <a:r>
              <a:rPr lang="en-US"/>
              <a:t>Team lead chosen with collaboration on deliverables via Google Docs.</a:t>
            </a:r>
            <a:endParaRPr lang="en-US"/>
          </a:p>
          <a:p>
            <a:pPr marL="0" lvl="0" indent="0" algn="l" rtl="0">
              <a:lnSpc>
                <a:spcPct val="100000"/>
              </a:lnSpc>
              <a:spcBef>
                <a:spcPts val="880"/>
              </a:spcBef>
              <a:spcAft>
                <a:spcPts val="0"/>
              </a:spcAft>
              <a:buSzPct val="80000"/>
              <a:buNone/>
            </a:pPr>
            <a:r>
              <a:rPr lang="en-US" b="1"/>
              <a:t>Dataset Utilization</a:t>
            </a:r>
            <a:endParaRPr lang="en-US" b="1"/>
          </a:p>
          <a:p>
            <a:pPr marL="285750" lvl="0" indent="-285750" algn="l" rtl="0">
              <a:lnSpc>
                <a:spcPct val="100000"/>
              </a:lnSpc>
              <a:spcBef>
                <a:spcPts val="880"/>
              </a:spcBef>
              <a:spcAft>
                <a:spcPts val="0"/>
              </a:spcAft>
              <a:buSzPct val="80000"/>
              <a:buChar char="▶"/>
            </a:pPr>
            <a:r>
              <a:rPr lang="en-US"/>
              <a:t>‘Boston Neighborhood’</a:t>
            </a:r>
            <a:endParaRPr lang="en-US"/>
          </a:p>
          <a:p>
            <a:pPr marL="285750" lvl="0" indent="-285750" algn="l" rtl="0">
              <a:lnSpc>
                <a:spcPct val="100000"/>
              </a:lnSpc>
              <a:spcBef>
                <a:spcPts val="880"/>
              </a:spcBef>
              <a:spcAft>
                <a:spcPts val="0"/>
              </a:spcAft>
              <a:buSzPct val="80000"/>
              <a:buChar char="▶"/>
            </a:pPr>
            <a:r>
              <a:rPr lang="en-US"/>
              <a:t>‘Business Assistance Funds’</a:t>
            </a:r>
            <a:endParaRPr lang="en-US"/>
          </a:p>
          <a:p>
            <a:pPr marL="285750" lvl="0" indent="-285750" algn="l" rtl="0">
              <a:lnSpc>
                <a:spcPct val="100000"/>
              </a:lnSpc>
              <a:spcBef>
                <a:spcPts val="880"/>
              </a:spcBef>
              <a:spcAft>
                <a:spcPts val="0"/>
              </a:spcAft>
              <a:buSzPct val="80000"/>
              <a:buChar char="▶"/>
            </a:pPr>
            <a:r>
              <a:rPr lang="en-US"/>
              <a:t>‘Boston Zoning Subdistricts’</a:t>
            </a:r>
            <a:endParaRPr lang="en-US"/>
          </a:p>
          <a:p>
            <a:pPr marL="285750" lvl="0" indent="-285750" algn="l" rtl="0">
              <a:lnSpc>
                <a:spcPct val="100000"/>
              </a:lnSpc>
              <a:spcBef>
                <a:spcPts val="880"/>
              </a:spcBef>
              <a:spcAft>
                <a:spcPts val="0"/>
              </a:spcAft>
              <a:buSzPct val="80000"/>
              <a:buChar char="▶"/>
            </a:pPr>
            <a:r>
              <a:rPr lang="en-US"/>
              <a:t>‘Boston Census Data’</a:t>
            </a:r>
            <a:endParaRPr lang="en-US"/>
          </a:p>
          <a:p>
            <a:pPr marL="285750" lvl="0" indent="-278765" algn="l" rtl="0">
              <a:lnSpc>
                <a:spcPct val="100000"/>
              </a:lnSpc>
              <a:spcBef>
                <a:spcPts val="880"/>
              </a:spcBef>
              <a:spcAft>
                <a:spcPts val="0"/>
              </a:spcAft>
              <a:buSzPct val="72000"/>
              <a:buChar char="▶"/>
            </a:pPr>
            <a:r>
              <a:rPr lang="en-US"/>
              <a:t>‘Active Food Establishment License’</a:t>
            </a:r>
            <a:endParaRPr lang="en-US"/>
          </a:p>
          <a:p>
            <a:pPr marL="285750" lvl="0" indent="-278765" algn="l" rtl="0">
              <a:lnSpc>
                <a:spcPct val="100000"/>
              </a:lnSpc>
              <a:spcBef>
                <a:spcPts val="880"/>
              </a:spcBef>
              <a:spcAft>
                <a:spcPts val="0"/>
              </a:spcAft>
              <a:buSzPct val="72000"/>
              <a:buChar char="▶"/>
            </a:pPr>
            <a:r>
              <a:rPr lang="en-US"/>
              <a:t>‘Liquor License’</a:t>
            </a:r>
            <a:endParaRPr lang="en-US"/>
          </a:p>
        </p:txBody>
      </p:sp>
      <p:sp>
        <p:nvSpPr>
          <p:cNvPr id="155" name="Google Shape;155;p3"/>
          <p:cNvSpPr txBox="1"/>
          <p:nvPr>
            <p:ph type="title"/>
          </p:nvPr>
        </p:nvSpPr>
        <p:spPr>
          <a:xfrm>
            <a:off x="684212" y="685801"/>
            <a:ext cx="8534400" cy="82215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entury Gothic" panose="020B0502020202020204"/>
              <a:buNone/>
            </a:pPr>
            <a:r>
              <a:rPr lang="en-US"/>
              <a:t>MID-SEMESTER STATUS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sp>
        <p:nvSpPr>
          <p:cNvPr id="160" name="Google Shape;160;p4"/>
          <p:cNvSpPr txBox="1"/>
          <p:nvPr>
            <p:ph type="body" idx="1"/>
          </p:nvPr>
        </p:nvSpPr>
        <p:spPr>
          <a:xfrm>
            <a:off x="684212" y="1508760"/>
            <a:ext cx="8534400" cy="4485639"/>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600"/>
              <a:buNone/>
            </a:pPr>
            <a:r>
              <a:rPr lang="en-US" b="1"/>
              <a:t>Results</a:t>
            </a:r>
            <a:endParaRPr lang="en-US" b="1"/>
          </a:p>
          <a:p>
            <a:pPr marL="285750" lvl="0" indent="-285750" algn="l" rtl="0">
              <a:lnSpc>
                <a:spcPct val="100000"/>
              </a:lnSpc>
              <a:spcBef>
                <a:spcPts val="1000"/>
              </a:spcBef>
              <a:spcAft>
                <a:spcPts val="0"/>
              </a:spcAft>
              <a:buSzPts val="1600"/>
              <a:buChar char="▶"/>
            </a:pPr>
            <a:r>
              <a:rPr lang="en-US"/>
              <a:t>Slides 5-8</a:t>
            </a:r>
            <a:endParaRPr lang="en-US"/>
          </a:p>
          <a:p>
            <a:pPr marL="0" lvl="0" indent="0" algn="l" rtl="0">
              <a:lnSpc>
                <a:spcPct val="100000"/>
              </a:lnSpc>
              <a:spcBef>
                <a:spcPts val="1000"/>
              </a:spcBef>
              <a:spcAft>
                <a:spcPts val="0"/>
              </a:spcAft>
              <a:buSzPts val="1600"/>
              <a:buNone/>
            </a:pPr>
            <a:r>
              <a:rPr lang="en-US" b="1"/>
              <a:t>Visualizations (put plots)</a:t>
            </a:r>
            <a:endParaRPr lang="en-US" b="1"/>
          </a:p>
          <a:p>
            <a:pPr marL="285750" lvl="0" indent="-285750" algn="l" rtl="0">
              <a:lnSpc>
                <a:spcPct val="100000"/>
              </a:lnSpc>
              <a:spcBef>
                <a:spcPts val="1000"/>
              </a:spcBef>
              <a:spcAft>
                <a:spcPts val="0"/>
              </a:spcAft>
              <a:buSzPts val="1600"/>
              <a:buChar char="▶"/>
            </a:pPr>
            <a:r>
              <a:rPr lang="en-US"/>
              <a:t>Slides 5-8</a:t>
            </a:r>
            <a:endParaRPr lang="en-US"/>
          </a:p>
          <a:p>
            <a:pPr marL="0" lvl="0" indent="0" algn="l" rtl="0">
              <a:lnSpc>
                <a:spcPct val="100000"/>
              </a:lnSpc>
              <a:spcBef>
                <a:spcPts val="1000"/>
              </a:spcBef>
              <a:spcAft>
                <a:spcPts val="0"/>
              </a:spcAft>
              <a:buSzPts val="1600"/>
              <a:buNone/>
            </a:pPr>
            <a:r>
              <a:rPr lang="en-US" b="1"/>
              <a:t>Challenges with Data</a:t>
            </a:r>
            <a:endParaRPr lang="en-US" b="1"/>
          </a:p>
          <a:p>
            <a:pPr marL="285750" lvl="0" indent="-285750" algn="l" rtl="0">
              <a:lnSpc>
                <a:spcPct val="100000"/>
              </a:lnSpc>
              <a:spcBef>
                <a:spcPts val="1000"/>
              </a:spcBef>
              <a:spcAft>
                <a:spcPts val="0"/>
              </a:spcAft>
              <a:buSzPts val="1600"/>
              <a:buChar char="▶"/>
            </a:pPr>
            <a:r>
              <a:rPr lang="en-US"/>
              <a:t>Dataset not up to date</a:t>
            </a:r>
            <a:endParaRPr lang="en-US"/>
          </a:p>
          <a:p>
            <a:pPr marL="285750" lvl="0" indent="-285750" algn="l" rtl="0">
              <a:lnSpc>
                <a:spcPct val="100000"/>
              </a:lnSpc>
              <a:spcBef>
                <a:spcPts val="1000"/>
              </a:spcBef>
              <a:spcAft>
                <a:spcPts val="0"/>
              </a:spcAft>
              <a:buSzPts val="1600"/>
              <a:buChar char="▶"/>
            </a:pPr>
            <a:r>
              <a:rPr lang="en-US"/>
              <a:t>Total funding allocation per business not provided</a:t>
            </a:r>
            <a:endParaRPr lang="en-US"/>
          </a:p>
          <a:p>
            <a:pPr marL="285750" lvl="0" indent="-184150" algn="l" rtl="0">
              <a:lnSpc>
                <a:spcPct val="100000"/>
              </a:lnSpc>
              <a:spcBef>
                <a:spcPts val="1000"/>
              </a:spcBef>
              <a:spcAft>
                <a:spcPts val="0"/>
              </a:spcAft>
              <a:buSzPts val="1600"/>
              <a:buNone/>
            </a:pPr>
          </a:p>
        </p:txBody>
      </p:sp>
      <p:sp>
        <p:nvSpPr>
          <p:cNvPr id="161" name="Google Shape;161;p4"/>
          <p:cNvSpPr txBox="1"/>
          <p:nvPr>
            <p:ph type="title"/>
          </p:nvPr>
        </p:nvSpPr>
        <p:spPr>
          <a:xfrm>
            <a:off x="684212" y="685800"/>
            <a:ext cx="8534400" cy="82296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entury Gothic" panose="020B0502020202020204"/>
              <a:buNone/>
            </a:pPr>
            <a:r>
              <a:rPr lang="en-US"/>
              <a:t>EARLY OBSERVATIONS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65" name="Shape 165"/>
        <p:cNvGrpSpPr/>
        <p:nvPr/>
      </p:nvGrpSpPr>
      <p:grpSpPr>
        <a:xfrm>
          <a:off x="0" y="0"/>
          <a:ext cx="0" cy="0"/>
          <a:chOff x="0" y="0"/>
          <a:chExt cx="0" cy="0"/>
        </a:xfrm>
      </p:grpSpPr>
      <p:sp>
        <p:nvSpPr>
          <p:cNvPr id="166" name="Google Shape;166;g18b407c5784_1_11"/>
          <p:cNvSpPr txBox="1"/>
          <p:nvPr>
            <p:ph type="body" idx="1"/>
          </p:nvPr>
        </p:nvSpPr>
        <p:spPr>
          <a:xfrm>
            <a:off x="190800" y="1239650"/>
            <a:ext cx="7703400" cy="5273100"/>
          </a:xfrm>
          <a:prstGeom prst="rect">
            <a:avLst/>
          </a:prstGeom>
          <a:noFill/>
          <a:ln>
            <a:noFill/>
          </a:ln>
        </p:spPr>
        <p:txBody>
          <a:bodyPr spcFirstLastPara="1" wrap="square" lIns="91425" tIns="45700" rIns="91425" bIns="45700" anchor="ctr" anchorCtr="0">
            <a:noAutofit/>
          </a:bodyPr>
          <a:lstStyle/>
          <a:p>
            <a:pPr marL="457200" lvl="0" indent="-311150" algn="l" rtl="0">
              <a:lnSpc>
                <a:spcPct val="150000"/>
              </a:lnSpc>
              <a:spcBef>
                <a:spcPts val="360"/>
              </a:spcBef>
              <a:spcAft>
                <a:spcPts val="0"/>
              </a:spcAft>
              <a:buSzPts val="1300"/>
              <a:buChar char="●"/>
            </a:pPr>
            <a:r>
              <a:rPr lang="en-US" sz="1300"/>
              <a:t>Surrounding downtown(</a:t>
            </a:r>
            <a:r>
              <a:rPr lang="en-US" sz="900">
                <a:solidFill>
                  <a:schemeClr val="accent2"/>
                </a:solidFill>
              </a:rPr>
              <a:t>Chinatown, South End, North End, West End, Bay Village, Beacon Hill and Back Bay</a:t>
            </a:r>
            <a:r>
              <a:rPr lang="en-US" sz="1300"/>
              <a:t>): </a:t>
            </a:r>
            <a:r>
              <a:rPr lang="en-US" sz="1300" u="sng"/>
              <a:t>Chinese and other Asian populations, African American, white</a:t>
            </a:r>
            <a:r>
              <a:rPr lang="en-US" sz="1300"/>
              <a:t>. </a:t>
            </a:r>
            <a:endParaRPr sz="1300"/>
          </a:p>
          <a:p>
            <a:pPr marL="457200" lvl="0" indent="-311150" algn="l" rtl="0">
              <a:lnSpc>
                <a:spcPct val="150000"/>
              </a:lnSpc>
              <a:spcBef>
                <a:spcPts val="0"/>
              </a:spcBef>
              <a:spcAft>
                <a:spcPts val="0"/>
              </a:spcAft>
              <a:buSzPts val="1300"/>
              <a:buChar char="●"/>
            </a:pPr>
            <a:r>
              <a:rPr lang="en-US" sz="1300"/>
              <a:t>North and east of downtown(</a:t>
            </a:r>
            <a:r>
              <a:rPr lang="en-US" sz="900">
                <a:solidFill>
                  <a:schemeClr val="accent2"/>
                </a:solidFill>
              </a:rPr>
              <a:t>East Boston and Charlestown</a:t>
            </a:r>
            <a:r>
              <a:rPr lang="en-US" sz="1300"/>
              <a:t>): </a:t>
            </a:r>
            <a:r>
              <a:rPr lang="en-US" sz="1300" u="sng"/>
              <a:t>a majority of Hispanics, Brazilians</a:t>
            </a:r>
            <a:r>
              <a:rPr lang="en-US" sz="1300"/>
              <a:t>.</a:t>
            </a:r>
            <a:endParaRPr sz="1300"/>
          </a:p>
          <a:p>
            <a:pPr marL="457200" lvl="0" indent="-311150" algn="l" rtl="0">
              <a:lnSpc>
                <a:spcPct val="150000"/>
              </a:lnSpc>
              <a:spcBef>
                <a:spcPts val="0"/>
              </a:spcBef>
              <a:spcAft>
                <a:spcPts val="0"/>
              </a:spcAft>
              <a:buSzPts val="1300"/>
              <a:buChar char="●"/>
            </a:pPr>
            <a:r>
              <a:rPr lang="en-US" sz="1300"/>
              <a:t>West of downtown(</a:t>
            </a:r>
            <a:r>
              <a:rPr lang="en-US" sz="900">
                <a:solidFill>
                  <a:schemeClr val="accent2"/>
                </a:solidFill>
              </a:rPr>
              <a:t>Fenway Kenmore, Allston, Brighton, Longwood and Mission Hill</a:t>
            </a:r>
            <a:r>
              <a:rPr lang="en-US" sz="1300"/>
              <a:t>): populated heavily by </a:t>
            </a:r>
            <a:r>
              <a:rPr lang="en-US" sz="1300" u="sng"/>
              <a:t>students</a:t>
            </a:r>
            <a:r>
              <a:rPr lang="en-US" sz="1300"/>
              <a:t> from nearby universities. Mission Hill is an </a:t>
            </a:r>
            <a:r>
              <a:rPr lang="en-US" sz="1300" u="sng"/>
              <a:t>ethnically diverse</a:t>
            </a:r>
            <a:r>
              <a:rPr lang="en-US" sz="1300"/>
              <a:t> neighborhood.</a:t>
            </a:r>
            <a:endParaRPr sz="1300"/>
          </a:p>
          <a:p>
            <a:pPr marL="457200" lvl="0" indent="-311150" algn="l" rtl="0">
              <a:lnSpc>
                <a:spcPct val="150000"/>
              </a:lnSpc>
              <a:spcBef>
                <a:spcPts val="0"/>
              </a:spcBef>
              <a:spcAft>
                <a:spcPts val="0"/>
              </a:spcAft>
              <a:buSzPts val="1300"/>
              <a:buChar char="●"/>
            </a:pPr>
            <a:r>
              <a:rPr lang="en-US" sz="1300"/>
              <a:t>South of downtown(</a:t>
            </a:r>
            <a:r>
              <a:rPr lang="en-US" sz="900">
                <a:solidFill>
                  <a:schemeClr val="accent2"/>
                </a:solidFill>
              </a:rPr>
              <a:t>Roxbury, Jamaica Plain, Dorchester and South Boston</a:t>
            </a:r>
            <a:r>
              <a:rPr lang="en-US" sz="1300"/>
              <a:t>): Dorchester is considered to be Boston's </a:t>
            </a:r>
            <a:r>
              <a:rPr lang="en-US" sz="1300" u="sng"/>
              <a:t>most diverse</a:t>
            </a:r>
            <a:r>
              <a:rPr lang="en-US" sz="1300"/>
              <a:t>. </a:t>
            </a:r>
            <a:endParaRPr sz="1300"/>
          </a:p>
          <a:p>
            <a:pPr marL="457200" lvl="0" indent="-311150" algn="l" rtl="0">
              <a:lnSpc>
                <a:spcPct val="150000"/>
              </a:lnSpc>
              <a:spcBef>
                <a:spcPts val="0"/>
              </a:spcBef>
              <a:spcAft>
                <a:spcPts val="0"/>
              </a:spcAft>
              <a:buSzPts val="1300"/>
              <a:buChar char="●"/>
            </a:pPr>
            <a:r>
              <a:rPr lang="en-US" sz="1300"/>
              <a:t>Roslindale: a majority-minority neighborhood. </a:t>
            </a:r>
            <a:endParaRPr sz="1300"/>
          </a:p>
          <a:p>
            <a:pPr marL="457200" lvl="0" indent="-311150" algn="l" rtl="0">
              <a:lnSpc>
                <a:spcPct val="150000"/>
              </a:lnSpc>
              <a:spcBef>
                <a:spcPts val="0"/>
              </a:spcBef>
              <a:spcAft>
                <a:spcPts val="0"/>
              </a:spcAft>
              <a:buSzPts val="1300"/>
              <a:buChar char="●"/>
            </a:pPr>
            <a:r>
              <a:rPr lang="en-US" sz="1300"/>
              <a:t>Mattapan: mainly African Americans. </a:t>
            </a:r>
            <a:endParaRPr sz="1300"/>
          </a:p>
          <a:p>
            <a:pPr marL="457200" lvl="0" indent="-311150" algn="l" rtl="0">
              <a:lnSpc>
                <a:spcPct val="150000"/>
              </a:lnSpc>
              <a:spcBef>
                <a:spcPts val="0"/>
              </a:spcBef>
              <a:spcAft>
                <a:spcPts val="0"/>
              </a:spcAft>
              <a:buSzPts val="1300"/>
              <a:buChar char="●"/>
            </a:pPr>
            <a:r>
              <a:rPr lang="en-US" sz="1300"/>
              <a:t>Hyde Park: mainly African Americans and Caribbean Americans</a:t>
            </a:r>
            <a:endParaRPr sz="1300"/>
          </a:p>
          <a:p>
            <a:pPr marL="457200" lvl="0" indent="-311150" algn="l" rtl="0">
              <a:lnSpc>
                <a:spcPct val="150000"/>
              </a:lnSpc>
              <a:spcBef>
                <a:spcPts val="0"/>
              </a:spcBef>
              <a:spcAft>
                <a:spcPts val="0"/>
              </a:spcAft>
              <a:buSzPts val="1300"/>
              <a:buChar char="●"/>
            </a:pPr>
            <a:r>
              <a:rPr lang="en-US" sz="1300"/>
              <a:t>West Roxbury: mainly white.</a:t>
            </a:r>
            <a:endParaRPr sz="1300"/>
          </a:p>
        </p:txBody>
      </p:sp>
      <p:sp>
        <p:nvSpPr>
          <p:cNvPr id="167" name="Google Shape;167;g18b407c5784_1_11"/>
          <p:cNvSpPr txBox="1"/>
          <p:nvPr>
            <p:ph type="title"/>
          </p:nvPr>
        </p:nvSpPr>
        <p:spPr>
          <a:xfrm>
            <a:off x="279637" y="0"/>
            <a:ext cx="8534400" cy="1507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US"/>
              <a:t>Census Analysis</a:t>
            </a:r>
            <a:endParaRPr lang="en-US"/>
          </a:p>
        </p:txBody>
      </p:sp>
      <p:pic>
        <p:nvPicPr>
          <p:cNvPr id="168" name="Google Shape;168;g18b407c5784_1_11"/>
          <p:cNvPicPr preferRelativeResize="0"/>
          <p:nvPr/>
        </p:nvPicPr>
        <p:blipFill rotWithShape="1">
          <a:blip r:embed="rId1"/>
          <a:srcRect/>
          <a:stretch>
            <a:fillRect/>
          </a:stretch>
        </p:blipFill>
        <p:spPr>
          <a:xfrm>
            <a:off x="7929175" y="1466800"/>
            <a:ext cx="4262824" cy="495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g18b407c5784_1_0"/>
          <p:cNvSpPr txBox="1"/>
          <p:nvPr>
            <p:ph type="title"/>
          </p:nvPr>
        </p:nvSpPr>
        <p:spPr>
          <a:xfrm>
            <a:off x="289512" y="123350"/>
            <a:ext cx="8534400" cy="1507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US"/>
              <a:t>Distribution of small businesses</a:t>
            </a:r>
            <a:endParaRPr lang="en-US"/>
          </a:p>
        </p:txBody>
      </p:sp>
      <p:sp>
        <p:nvSpPr>
          <p:cNvPr id="174" name="Google Shape;174;g18b407c5784_1_0"/>
          <p:cNvSpPr txBox="1"/>
          <p:nvPr/>
        </p:nvSpPr>
        <p:spPr>
          <a:xfrm>
            <a:off x="289500" y="5320500"/>
            <a:ext cx="9499200" cy="723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panose="020B0604020202020204"/>
              <a:buNone/>
            </a:pPr>
            <a:r>
              <a:rPr lang="en-US"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By combining the amount of small business and the area of each neighborhood, we can find that Back Bay and Chinatown/Financial District area have higher density of small businesses, with over 350 per mi</a:t>
            </a:r>
            <a:r>
              <a:rPr lang="en-US" sz="14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rPr>
              <a:t>^2</a:t>
            </a:r>
            <a:endParaRPr sz="14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75" name="Google Shape;175;g18b407c5784_1_0"/>
          <p:cNvPicPr preferRelativeResize="0"/>
          <p:nvPr/>
        </p:nvPicPr>
        <p:blipFill rotWithShape="1">
          <a:blip r:embed="rId1"/>
          <a:srcRect/>
          <a:stretch>
            <a:fillRect/>
          </a:stretch>
        </p:blipFill>
        <p:spPr>
          <a:xfrm>
            <a:off x="6420925" y="1536350"/>
            <a:ext cx="5771076" cy="3602000"/>
          </a:xfrm>
          <a:prstGeom prst="rect">
            <a:avLst/>
          </a:prstGeom>
          <a:noFill/>
          <a:ln>
            <a:noFill/>
          </a:ln>
        </p:spPr>
      </p:pic>
      <p:pic>
        <p:nvPicPr>
          <p:cNvPr id="176" name="Google Shape;176;g18b407c5784_1_0"/>
          <p:cNvPicPr preferRelativeResize="0"/>
          <p:nvPr/>
        </p:nvPicPr>
        <p:blipFill rotWithShape="1">
          <a:blip r:embed="rId2"/>
          <a:srcRect/>
          <a:stretch>
            <a:fillRect/>
          </a:stretch>
        </p:blipFill>
        <p:spPr>
          <a:xfrm>
            <a:off x="0" y="1536350"/>
            <a:ext cx="6420924" cy="360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80" name="Shape 180"/>
        <p:cNvGrpSpPr/>
        <p:nvPr/>
      </p:nvGrpSpPr>
      <p:grpSpPr>
        <a:xfrm>
          <a:off x="0" y="0"/>
          <a:ext cx="0" cy="0"/>
          <a:chOff x="0" y="0"/>
          <a:chExt cx="0" cy="0"/>
        </a:xfrm>
      </p:grpSpPr>
      <p:sp>
        <p:nvSpPr>
          <p:cNvPr id="181" name="Google Shape;181;g18b407c5784_0_0"/>
          <p:cNvSpPr txBox="1"/>
          <p:nvPr>
            <p:ph type="title"/>
          </p:nvPr>
        </p:nvSpPr>
        <p:spPr>
          <a:xfrm>
            <a:off x="289512" y="251625"/>
            <a:ext cx="8534400" cy="1507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US"/>
              <a:t>Alcohol Analysis</a:t>
            </a:r>
            <a:endParaRPr lang="en-US"/>
          </a:p>
        </p:txBody>
      </p:sp>
      <p:sp>
        <p:nvSpPr>
          <p:cNvPr id="182" name="Google Shape;182;g18b407c5784_0_0"/>
          <p:cNvSpPr txBox="1"/>
          <p:nvPr/>
        </p:nvSpPr>
        <p:spPr>
          <a:xfrm>
            <a:off x="289500" y="1666975"/>
            <a:ext cx="4427400" cy="2232000"/>
          </a:xfrm>
          <a:prstGeom prst="rect">
            <a:avLst/>
          </a:prstGeom>
          <a:noFill/>
          <a:ln>
            <a:noFill/>
          </a:ln>
        </p:spPr>
        <p:txBody>
          <a:bodyPr spcFirstLastPara="1" wrap="square" lIns="91425" tIns="91425" rIns="91425" bIns="91425" anchor="t" anchorCtr="0">
            <a:spAutoFit/>
          </a:bodyPr>
          <a:lstStyle/>
          <a:p>
            <a:pPr marL="457200" marR="0" lvl="0" indent="-349250" algn="l" rtl="0">
              <a:lnSpc>
                <a:spcPct val="150000"/>
              </a:lnSpc>
              <a:spcBef>
                <a:spcPts val="0"/>
              </a:spcBef>
              <a:spcAft>
                <a:spcPts val="0"/>
              </a:spcAft>
              <a:buClr>
                <a:schemeClr val="lt1"/>
              </a:buClr>
              <a:buSzPts val="1900"/>
              <a:buFont typeface="Century Gothic" panose="020B0502020202020204"/>
              <a:buChar char="●"/>
            </a:pPr>
            <a:r>
              <a:rPr lang="en-US" sz="19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rPr>
              <a:t>33 license types among 31 regions</a:t>
            </a:r>
            <a:endParaRPr sz="19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457200" marR="0" lvl="0" indent="-349250" algn="l" rtl="0">
              <a:lnSpc>
                <a:spcPct val="150000"/>
              </a:lnSpc>
              <a:spcBef>
                <a:spcPts val="0"/>
              </a:spcBef>
              <a:spcAft>
                <a:spcPts val="0"/>
              </a:spcAft>
              <a:buClr>
                <a:schemeClr val="lt1"/>
              </a:buClr>
              <a:buSzPts val="1900"/>
              <a:buFont typeface="Century Gothic" panose="020B0502020202020204"/>
              <a:buChar char="●"/>
            </a:pPr>
            <a:r>
              <a:rPr lang="en-US" sz="19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rPr>
              <a:t>If analyze together, generated the plot left</a:t>
            </a:r>
            <a:endParaRPr sz="19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914400" marR="0" lvl="1" indent="-349250" algn="l" rtl="0">
              <a:lnSpc>
                <a:spcPct val="150000"/>
              </a:lnSpc>
              <a:spcBef>
                <a:spcPts val="0"/>
              </a:spcBef>
              <a:spcAft>
                <a:spcPts val="0"/>
              </a:spcAft>
              <a:buClr>
                <a:schemeClr val="lt1"/>
              </a:buClr>
              <a:buSzPts val="1900"/>
              <a:buFont typeface="Century Gothic" panose="020B0502020202020204"/>
              <a:buChar char="○"/>
            </a:pPr>
            <a:r>
              <a:rPr lang="en-US" sz="19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rPr>
              <a:t>The license ‘CV7 All Alc.’ is usually used.</a:t>
            </a:r>
            <a:endParaRPr sz="19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457200" marR="0" lvl="0" indent="-349250" algn="l" rtl="0">
              <a:lnSpc>
                <a:spcPct val="150000"/>
              </a:lnSpc>
              <a:spcBef>
                <a:spcPts val="0"/>
              </a:spcBef>
              <a:spcAft>
                <a:spcPts val="0"/>
              </a:spcAft>
              <a:buClr>
                <a:schemeClr val="lt1"/>
              </a:buClr>
              <a:buSzPts val="1900"/>
              <a:buFont typeface="Century Gothic" panose="020B0502020202020204"/>
              <a:buChar char="●"/>
            </a:pPr>
            <a:r>
              <a:rPr lang="en-US" sz="19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rPr>
              <a:t>If analyze separately, generated the plot below</a:t>
            </a:r>
            <a:endParaRPr sz="19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endParaRPr>
          </a:p>
          <a:p>
            <a:pPr marL="914400" marR="0" lvl="1" indent="-349250" algn="l" rtl="0">
              <a:lnSpc>
                <a:spcPct val="150000"/>
              </a:lnSpc>
              <a:spcBef>
                <a:spcPts val="0"/>
              </a:spcBef>
              <a:spcAft>
                <a:spcPts val="0"/>
              </a:spcAft>
              <a:buClr>
                <a:schemeClr val="lt1"/>
              </a:buClr>
              <a:buSzPts val="1900"/>
              <a:buFont typeface="Century Gothic" panose="020B0502020202020204"/>
              <a:buChar char="○"/>
            </a:pPr>
            <a:r>
              <a:rPr lang="en-US" sz="19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rPr>
              <a:t>The zip code 02116 has most licenses.</a:t>
            </a:r>
            <a:endParaRPr sz="1900" b="0" i="0" u="none" strike="noStrike" cap="none" baseline="300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83" name="Google Shape;183;g18b407c5784_0_0"/>
          <p:cNvPicPr preferRelativeResize="0"/>
          <p:nvPr/>
        </p:nvPicPr>
        <p:blipFill rotWithShape="1">
          <a:blip r:embed="rId1"/>
          <a:srcRect/>
          <a:stretch>
            <a:fillRect/>
          </a:stretch>
        </p:blipFill>
        <p:spPr>
          <a:xfrm>
            <a:off x="5949498" y="1292325"/>
            <a:ext cx="5999725" cy="5565676"/>
          </a:xfrm>
          <a:prstGeom prst="rect">
            <a:avLst/>
          </a:prstGeom>
          <a:noFill/>
          <a:ln>
            <a:noFill/>
          </a:ln>
        </p:spPr>
      </p:pic>
      <p:pic>
        <p:nvPicPr>
          <p:cNvPr id="184" name="Google Shape;184;g18b407c5784_0_0"/>
          <p:cNvPicPr preferRelativeResize="0"/>
          <p:nvPr/>
        </p:nvPicPr>
        <p:blipFill rotWithShape="1">
          <a:blip r:embed="rId2"/>
          <a:srcRect/>
          <a:stretch>
            <a:fillRect/>
          </a:stretch>
        </p:blipFill>
        <p:spPr>
          <a:xfrm>
            <a:off x="289500" y="3801275"/>
            <a:ext cx="5644699" cy="30567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g18b1eac32b7_0_3"/>
          <p:cNvSpPr txBox="1"/>
          <p:nvPr>
            <p:ph type="body" idx="1"/>
          </p:nvPr>
        </p:nvSpPr>
        <p:spPr>
          <a:xfrm>
            <a:off x="199100" y="608375"/>
            <a:ext cx="9313500" cy="2909400"/>
          </a:xfrm>
          <a:prstGeom prst="rect">
            <a:avLst/>
          </a:prstGeom>
          <a:noFill/>
          <a:ln>
            <a:noFill/>
          </a:ln>
        </p:spPr>
        <p:txBody>
          <a:bodyPr spcFirstLastPara="1" wrap="square" lIns="91425" tIns="45700" rIns="91425" bIns="45700" anchor="ctr" anchorCtr="0">
            <a:normAutofit/>
          </a:bodyPr>
          <a:lstStyle/>
          <a:p>
            <a:pPr marL="457200" lvl="0" indent="-330200" algn="l" rtl="0">
              <a:lnSpc>
                <a:spcPct val="100000"/>
              </a:lnSpc>
              <a:spcBef>
                <a:spcPts val="360"/>
              </a:spcBef>
              <a:spcAft>
                <a:spcPts val="0"/>
              </a:spcAft>
              <a:buSzPts val="1600"/>
              <a:buChar char="▶"/>
            </a:pPr>
            <a:r>
              <a:rPr lang="en-US" sz="1600"/>
              <a:t>Bar chart shows the number of food businesses in each city. It is very easy to find that the number of food businesses in Boston far exceeds that of other regions. In other regions, food business is more evenly distributed.</a:t>
            </a:r>
            <a:endParaRPr sz="1600"/>
          </a:p>
          <a:p>
            <a:pPr marL="0" lvl="0" indent="0" algn="l" rtl="0">
              <a:lnSpc>
                <a:spcPct val="100000"/>
              </a:lnSpc>
              <a:spcBef>
                <a:spcPts val="600"/>
              </a:spcBef>
              <a:spcAft>
                <a:spcPts val="0"/>
              </a:spcAft>
              <a:buSzPts val="1440"/>
              <a:buNone/>
            </a:pPr>
            <a:endParaRPr sz="900"/>
          </a:p>
          <a:p>
            <a:pPr marL="457200" lvl="0" indent="-330200" algn="l" rtl="0">
              <a:lnSpc>
                <a:spcPct val="100000"/>
              </a:lnSpc>
              <a:spcBef>
                <a:spcPts val="600"/>
              </a:spcBef>
              <a:spcAft>
                <a:spcPts val="0"/>
              </a:spcAft>
              <a:buSzPts val="1600"/>
              <a:buChar char="▶"/>
            </a:pPr>
            <a:r>
              <a:rPr lang="en-US" sz="1600"/>
              <a:t>The pie chart displays the proportion of cities based on the number of food businesses. Cities with less than 30 food businesses account for 43.8% of all cities.</a:t>
            </a:r>
            <a:endParaRPr sz="1600"/>
          </a:p>
          <a:p>
            <a:pPr marL="0" lvl="0" indent="0" algn="l" rtl="0">
              <a:lnSpc>
                <a:spcPct val="100000"/>
              </a:lnSpc>
              <a:spcBef>
                <a:spcPts val="600"/>
              </a:spcBef>
              <a:spcAft>
                <a:spcPts val="0"/>
              </a:spcAft>
              <a:buSzPts val="1440"/>
              <a:buNone/>
            </a:pPr>
            <a:endParaRPr sz="900"/>
          </a:p>
          <a:p>
            <a:pPr marL="457200" lvl="0" indent="-330200" algn="l" rtl="0">
              <a:lnSpc>
                <a:spcPct val="100000"/>
              </a:lnSpc>
              <a:spcBef>
                <a:spcPts val="600"/>
              </a:spcBef>
              <a:spcAft>
                <a:spcPts val="0"/>
              </a:spcAft>
              <a:buSzPts val="1600"/>
              <a:buChar char="▶"/>
            </a:pPr>
            <a:r>
              <a:rPr lang="en-US" sz="1600"/>
              <a:t>By marking all food businesses on the map, it shows that their distribution is scattered around the Boston city.</a:t>
            </a:r>
            <a:endParaRPr sz="1600"/>
          </a:p>
        </p:txBody>
      </p:sp>
      <p:sp>
        <p:nvSpPr>
          <p:cNvPr id="190" name="Google Shape;190;g18b1eac32b7_0_3"/>
          <p:cNvSpPr txBox="1"/>
          <p:nvPr>
            <p:ph type="title"/>
          </p:nvPr>
        </p:nvSpPr>
        <p:spPr>
          <a:xfrm>
            <a:off x="551477" y="99550"/>
            <a:ext cx="6981300" cy="807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US"/>
              <a:t>Food Analysis</a:t>
            </a:r>
            <a:endParaRPr lang="en-US"/>
          </a:p>
        </p:txBody>
      </p:sp>
      <p:pic>
        <p:nvPicPr>
          <p:cNvPr id="191" name="Google Shape;191;g18b1eac32b7_0_3"/>
          <p:cNvPicPr preferRelativeResize="0"/>
          <p:nvPr/>
        </p:nvPicPr>
        <p:blipFill rotWithShape="1">
          <a:blip r:embed="rId1"/>
          <a:srcRect/>
          <a:stretch>
            <a:fillRect/>
          </a:stretch>
        </p:blipFill>
        <p:spPr>
          <a:xfrm>
            <a:off x="199100" y="3322750"/>
            <a:ext cx="4367921" cy="3345751"/>
          </a:xfrm>
          <a:prstGeom prst="rect">
            <a:avLst/>
          </a:prstGeom>
          <a:noFill/>
          <a:ln>
            <a:noFill/>
          </a:ln>
        </p:spPr>
      </p:pic>
      <p:pic>
        <p:nvPicPr>
          <p:cNvPr id="192" name="Google Shape;192;g18b1eac32b7_0_3"/>
          <p:cNvPicPr preferRelativeResize="0"/>
          <p:nvPr/>
        </p:nvPicPr>
        <p:blipFill rotWithShape="1">
          <a:blip r:embed="rId2"/>
          <a:srcRect/>
          <a:stretch>
            <a:fillRect/>
          </a:stretch>
        </p:blipFill>
        <p:spPr>
          <a:xfrm>
            <a:off x="4695613" y="3322742"/>
            <a:ext cx="3588399" cy="3345758"/>
          </a:xfrm>
          <a:prstGeom prst="rect">
            <a:avLst/>
          </a:prstGeom>
          <a:noFill/>
          <a:ln>
            <a:noFill/>
          </a:ln>
        </p:spPr>
      </p:pic>
      <p:pic>
        <p:nvPicPr>
          <p:cNvPr id="193" name="Google Shape;193;g18b1eac32b7_0_3"/>
          <p:cNvPicPr preferRelativeResize="0"/>
          <p:nvPr/>
        </p:nvPicPr>
        <p:blipFill rotWithShape="1">
          <a:blip r:embed="rId3"/>
          <a:srcRect/>
          <a:stretch>
            <a:fillRect/>
          </a:stretch>
        </p:blipFill>
        <p:spPr>
          <a:xfrm>
            <a:off x="8412599" y="3322750"/>
            <a:ext cx="3588400" cy="32925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5"/>
          <p:cNvSpPr txBox="1"/>
          <p:nvPr>
            <p:ph type="body" idx="1"/>
          </p:nvPr>
        </p:nvSpPr>
        <p:spPr>
          <a:xfrm>
            <a:off x="684198" y="1508750"/>
            <a:ext cx="9884100" cy="4485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600"/>
              <a:buNone/>
            </a:pPr>
            <a:r>
              <a:rPr lang="en-US" b="1"/>
              <a:t>Challenges</a:t>
            </a:r>
            <a:endParaRPr lang="en-US" b="1"/>
          </a:p>
          <a:p>
            <a:pPr marL="285750" lvl="0" indent="-285750" algn="l" rtl="0">
              <a:lnSpc>
                <a:spcPct val="100000"/>
              </a:lnSpc>
              <a:spcBef>
                <a:spcPts val="1000"/>
              </a:spcBef>
              <a:spcAft>
                <a:spcPts val="0"/>
              </a:spcAft>
              <a:buSzPts val="1600"/>
              <a:buChar char="▶"/>
            </a:pPr>
            <a:r>
              <a:rPr lang="en-US"/>
              <a:t>Data’s categories are various, it is hard to combine together</a:t>
            </a:r>
            <a:endParaRPr lang="en-US"/>
          </a:p>
          <a:p>
            <a:pPr marL="285750" lvl="0" indent="-275590" algn="l" rtl="0">
              <a:lnSpc>
                <a:spcPct val="100000"/>
              </a:lnSpc>
              <a:spcBef>
                <a:spcPts val="1000"/>
              </a:spcBef>
              <a:spcAft>
                <a:spcPts val="0"/>
              </a:spcAft>
              <a:buSzPts val="1440"/>
              <a:buChar char="▶"/>
            </a:pPr>
            <a:r>
              <a:rPr lang="en-US"/>
              <a:t>Confused about the criteria for defining equity communities, i.e. communities where funding should be targeted to achieve the city’s equity goals.</a:t>
            </a:r>
            <a:endParaRPr lang="en-US"/>
          </a:p>
          <a:p>
            <a:pPr marL="285750" lvl="0" indent="0" algn="l" rtl="0">
              <a:lnSpc>
                <a:spcPct val="100000"/>
              </a:lnSpc>
              <a:spcBef>
                <a:spcPts val="1000"/>
              </a:spcBef>
              <a:spcAft>
                <a:spcPts val="0"/>
              </a:spcAft>
              <a:buSzPts val="1440"/>
              <a:buNone/>
            </a:pPr>
          </a:p>
          <a:p>
            <a:pPr marL="0" lvl="0" indent="0" algn="l" rtl="0">
              <a:lnSpc>
                <a:spcPct val="100000"/>
              </a:lnSpc>
              <a:spcBef>
                <a:spcPts val="1000"/>
              </a:spcBef>
              <a:spcAft>
                <a:spcPts val="0"/>
              </a:spcAft>
              <a:buSzPts val="1600"/>
              <a:buNone/>
            </a:pPr>
            <a:r>
              <a:rPr lang="en-US" b="1"/>
              <a:t>Next Steps (early results, next steps, plans to complete project)</a:t>
            </a:r>
            <a:endParaRPr lang="en-US" b="1"/>
          </a:p>
          <a:p>
            <a:pPr marL="285750" lvl="0" indent="-285750" algn="l" rtl="0">
              <a:lnSpc>
                <a:spcPct val="100000"/>
              </a:lnSpc>
              <a:spcBef>
                <a:spcPts val="1000"/>
              </a:spcBef>
              <a:spcAft>
                <a:spcPts val="0"/>
              </a:spcAft>
              <a:buSzPts val="1600"/>
              <a:buChar char="▶"/>
            </a:pPr>
            <a:r>
              <a:rPr lang="en-US"/>
              <a:t>Do further research and data visualization</a:t>
            </a:r>
            <a:endParaRPr lang="en-US"/>
          </a:p>
          <a:p>
            <a:pPr marL="285750" lvl="0" indent="-285750" algn="l" rtl="0">
              <a:lnSpc>
                <a:spcPct val="100000"/>
              </a:lnSpc>
              <a:spcBef>
                <a:spcPts val="1000"/>
              </a:spcBef>
              <a:spcAft>
                <a:spcPts val="0"/>
              </a:spcAft>
              <a:buSzPts val="1600"/>
              <a:buChar char="▶"/>
            </a:pPr>
            <a:r>
              <a:rPr lang="en-US"/>
              <a:t>Compile fundings and answer questions</a:t>
            </a:r>
            <a:endParaRPr lang="en-US"/>
          </a:p>
          <a:p>
            <a:pPr marL="285750" lvl="0" indent="-184150" algn="l" rtl="0">
              <a:lnSpc>
                <a:spcPct val="100000"/>
              </a:lnSpc>
              <a:spcBef>
                <a:spcPts val="1000"/>
              </a:spcBef>
              <a:spcAft>
                <a:spcPts val="0"/>
              </a:spcAft>
              <a:buSzPts val="1600"/>
              <a:buNone/>
            </a:pPr>
          </a:p>
        </p:txBody>
      </p:sp>
      <p:sp>
        <p:nvSpPr>
          <p:cNvPr id="199" name="Google Shape;199;p5"/>
          <p:cNvSpPr txBox="1"/>
          <p:nvPr>
            <p:ph type="title"/>
          </p:nvPr>
        </p:nvSpPr>
        <p:spPr>
          <a:xfrm>
            <a:off x="684212" y="685800"/>
            <a:ext cx="8534400" cy="82296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600"/>
              <a:buFont typeface="Century Gothic" panose="020B0502020202020204"/>
              <a:buNone/>
            </a:pPr>
            <a:r>
              <a:rPr lang="en-US"/>
              <a:t>CHALLENGES AND LIMITATIONS</a:t>
            </a:r>
            <a:endParaRPr lang="en-US"/>
          </a:p>
        </p:txBody>
      </p:sp>
    </p:spTree>
  </p:cSld>
  <p:clrMapOvr>
    <a:masterClrMapping/>
  </p:clrMapOvr>
</p:sld>
</file>

<file path=ppt/tags/tag1.xml><?xml version="1.0" encoding="utf-8"?>
<p:tagLst xmlns:p="http://schemas.openxmlformats.org/presentationml/2006/main">
  <p:tag name="KSO_WPP_MARK_KEY" val="c5935ed5-8e18-4d8d-93a1-d580bbb79615"/>
  <p:tag name="COMMONDATA" val="eyJoZGlkIjoiZDMwYWUwMjdkY2M1ZTNhZmY1NmE4NGY3N2Q5ZDhlNmUifQ=="/>
</p:tagLst>
</file>

<file path=ppt/theme/theme1.xml><?xml version="1.0" encoding="utf-8"?>
<a:theme xmlns:a="http://schemas.openxmlformats.org/drawingml/2006/main" name="Slice">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7072</Words>
  <Application>WPS 演示</Application>
  <PresentationFormat/>
  <Paragraphs>176</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SimSun</vt:lpstr>
      <vt:lpstr>Wingdings</vt:lpstr>
      <vt:lpstr>Arial</vt:lpstr>
      <vt:lpstr>Century Gothic</vt:lpstr>
      <vt:lpstr>Noto Sans</vt:lpstr>
      <vt:lpstr>Segoe Print</vt:lpstr>
      <vt:lpstr>Microsoft YaHei</vt:lpstr>
      <vt:lpstr>Arial Unicode MS</vt:lpstr>
      <vt:lpstr>Slice</vt:lpstr>
      <vt:lpstr>COUNCILOR MEJIA X CITY SERVICES PROJECT</vt:lpstr>
      <vt:lpstr>COUNCILOR MEJIA X CITY SERVICES Client Partner: 		Sandra Saavedra and Councilor Mejia Project Manager: 	Sophia Marian Sena Technical Engineer: 	Aidan Gomez</vt:lpstr>
      <vt:lpstr>MID-SEMESTER STATUS</vt:lpstr>
      <vt:lpstr>EARLY OBSERVATIONS</vt:lpstr>
      <vt:lpstr>Census Analysis</vt:lpstr>
      <vt:lpstr>Distribution of small businesses</vt:lpstr>
      <vt:lpstr>Alcohol Analysis</vt:lpstr>
      <vt:lpstr>Food Analysis</vt:lpstr>
      <vt:lpstr>CHALLENGES AND LIMITATIONS</vt:lpstr>
      <vt:lpstr>Early Insights - Follow Up Presentation </vt:lpstr>
      <vt:lpstr>Early Insights Quick Recap</vt:lpstr>
      <vt:lpstr>Rental Assistance Analysis</vt:lpstr>
      <vt:lpstr>Cannabis Registry Analysis</vt:lpstr>
      <vt:lpstr>Capital Investments Dataset</vt:lpstr>
      <vt:lpstr>Main Street Business Dataset</vt:lpstr>
      <vt:lpstr>Boston 311 Extension Project  Overview</vt:lpstr>
      <vt:lpstr>Enquiries Breakdown </vt:lpstr>
      <vt:lpstr>Boston 311 Extension Project  Time to Close Enquiries</vt:lpstr>
      <vt:lpstr>Boston 311 Extension Project  Time to Close Enquiries - Shortest vs. Longest Cities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COUNCILOR MEJIA X CITY SERVICES PROJECT</dc:title>
  <dc:creator>dumouchelderek@gmail.com</dc:creator>
  <cp:lastModifiedBy>T~TboboboBourBon</cp:lastModifiedBy>
  <cp:revision>1</cp:revision>
  <dcterms:created xsi:type="dcterms:W3CDTF">2022-12-27T16:20:47Z</dcterms:created>
  <dcterms:modified xsi:type="dcterms:W3CDTF">2022-12-27T16:20:48Z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A2957B1BDC3241DAA2E821B43A74D37D</vt:lpwstr>
  </property>
  <property fmtid="{D5CDD505-2E9C-101B-9397-08002B2CF9AE}" pid="3" name="KSOProductBuildVer">
    <vt:lpwstr>2052-11.1.0.12980</vt:lpwstr>
  </property>
</Properties>
</file>